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7"/>
  </p:notesMasterIdLst>
  <p:sldIdLst>
    <p:sldId id="256" r:id="rId2"/>
    <p:sldId id="287" r:id="rId3"/>
    <p:sldId id="286" r:id="rId4"/>
    <p:sldId id="285" r:id="rId5"/>
    <p:sldId id="257" r:id="rId6"/>
    <p:sldId id="258" r:id="rId7"/>
    <p:sldId id="259" r:id="rId8"/>
    <p:sldId id="260" r:id="rId9"/>
    <p:sldId id="261" r:id="rId10"/>
    <p:sldId id="282" r:id="rId11"/>
    <p:sldId id="262" r:id="rId12"/>
    <p:sldId id="263" r:id="rId13"/>
    <p:sldId id="264" r:id="rId14"/>
    <p:sldId id="342" r:id="rId15"/>
    <p:sldId id="284" r:id="rId16"/>
    <p:sldId id="283" r:id="rId17"/>
    <p:sldId id="265" r:id="rId18"/>
    <p:sldId id="266" r:id="rId19"/>
    <p:sldId id="267" r:id="rId20"/>
    <p:sldId id="268" r:id="rId21"/>
    <p:sldId id="269" r:id="rId22"/>
    <p:sldId id="270" r:id="rId23"/>
    <p:sldId id="271" r:id="rId24"/>
    <p:sldId id="292" r:id="rId25"/>
    <p:sldId id="304" r:id="rId26"/>
    <p:sldId id="305" r:id="rId27"/>
    <p:sldId id="295" r:id="rId28"/>
    <p:sldId id="296" r:id="rId29"/>
    <p:sldId id="297" r:id="rId30"/>
    <p:sldId id="298" r:id="rId31"/>
    <p:sldId id="299" r:id="rId32"/>
    <p:sldId id="303" r:id="rId33"/>
    <p:sldId id="300" r:id="rId34"/>
    <p:sldId id="301" r:id="rId35"/>
    <p:sldId id="302" r:id="rId36"/>
    <p:sldId id="290" r:id="rId37"/>
    <p:sldId id="306" r:id="rId38"/>
    <p:sldId id="307" r:id="rId39"/>
    <p:sldId id="308" r:id="rId40"/>
    <p:sldId id="309" r:id="rId41"/>
    <p:sldId id="310" r:id="rId42"/>
    <p:sldId id="312" r:id="rId43"/>
    <p:sldId id="313" r:id="rId44"/>
    <p:sldId id="314" r:id="rId45"/>
    <p:sldId id="315" r:id="rId46"/>
    <p:sldId id="316" r:id="rId47"/>
    <p:sldId id="311" r:id="rId48"/>
    <p:sldId id="317" r:id="rId49"/>
    <p:sldId id="318" r:id="rId50"/>
    <p:sldId id="319" r:id="rId51"/>
    <p:sldId id="320" r:id="rId52"/>
    <p:sldId id="321" r:id="rId53"/>
    <p:sldId id="322" r:id="rId54"/>
    <p:sldId id="323" r:id="rId55"/>
    <p:sldId id="324" r:id="rId56"/>
    <p:sldId id="343" r:id="rId57"/>
    <p:sldId id="325" r:id="rId58"/>
    <p:sldId id="326" r:id="rId59"/>
    <p:sldId id="327" r:id="rId60"/>
    <p:sldId id="328" r:id="rId61"/>
    <p:sldId id="329" r:id="rId62"/>
    <p:sldId id="330" r:id="rId63"/>
    <p:sldId id="331" r:id="rId64"/>
    <p:sldId id="332" r:id="rId65"/>
    <p:sldId id="333" r:id="rId66"/>
    <p:sldId id="334" r:id="rId67"/>
    <p:sldId id="335" r:id="rId68"/>
    <p:sldId id="336" r:id="rId69"/>
    <p:sldId id="341" r:id="rId70"/>
    <p:sldId id="340" r:id="rId71"/>
    <p:sldId id="337" r:id="rId72"/>
    <p:sldId id="338" r:id="rId73"/>
    <p:sldId id="339" r:id="rId74"/>
    <p:sldId id="344" r:id="rId75"/>
    <p:sldId id="387" r:id="rId76"/>
  </p:sldIdLst>
  <p:sldSz cx="9144000" cy="6858000" type="screen4x3"/>
  <p:notesSz cx="6858000" cy="9144000"/>
  <p:defaultTextStyle>
    <a:defPPr>
      <a:defRPr lang="el-GR"/>
    </a:defPPr>
    <a:lvl1pPr marL="0" algn="l" defTabSz="914305" rtl="0" eaLnBrk="1" latinLnBrk="0" hangingPunct="1">
      <a:defRPr sz="1800" kern="1200">
        <a:solidFill>
          <a:schemeClr val="tx1"/>
        </a:solidFill>
        <a:latin typeface="+mn-lt"/>
        <a:ea typeface="+mn-ea"/>
        <a:cs typeface="+mn-cs"/>
      </a:defRPr>
    </a:lvl1pPr>
    <a:lvl2pPr marL="457153" algn="l" defTabSz="914305" rtl="0" eaLnBrk="1" latinLnBrk="0" hangingPunct="1">
      <a:defRPr sz="1800" kern="1200">
        <a:solidFill>
          <a:schemeClr val="tx1"/>
        </a:solidFill>
        <a:latin typeface="+mn-lt"/>
        <a:ea typeface="+mn-ea"/>
        <a:cs typeface="+mn-cs"/>
      </a:defRPr>
    </a:lvl2pPr>
    <a:lvl3pPr marL="914305" algn="l" defTabSz="914305" rtl="0" eaLnBrk="1" latinLnBrk="0" hangingPunct="1">
      <a:defRPr sz="1800" kern="1200">
        <a:solidFill>
          <a:schemeClr val="tx1"/>
        </a:solidFill>
        <a:latin typeface="+mn-lt"/>
        <a:ea typeface="+mn-ea"/>
        <a:cs typeface="+mn-cs"/>
      </a:defRPr>
    </a:lvl3pPr>
    <a:lvl4pPr marL="1371458" algn="l" defTabSz="914305" rtl="0" eaLnBrk="1" latinLnBrk="0" hangingPunct="1">
      <a:defRPr sz="1800" kern="1200">
        <a:solidFill>
          <a:schemeClr val="tx1"/>
        </a:solidFill>
        <a:latin typeface="+mn-lt"/>
        <a:ea typeface="+mn-ea"/>
        <a:cs typeface="+mn-cs"/>
      </a:defRPr>
    </a:lvl4pPr>
    <a:lvl5pPr marL="1828610" algn="l" defTabSz="914305" rtl="0" eaLnBrk="1" latinLnBrk="0" hangingPunct="1">
      <a:defRPr sz="1800" kern="1200">
        <a:solidFill>
          <a:schemeClr val="tx1"/>
        </a:solidFill>
        <a:latin typeface="+mn-lt"/>
        <a:ea typeface="+mn-ea"/>
        <a:cs typeface="+mn-cs"/>
      </a:defRPr>
    </a:lvl5pPr>
    <a:lvl6pPr marL="2285763" algn="l" defTabSz="914305" rtl="0" eaLnBrk="1" latinLnBrk="0" hangingPunct="1">
      <a:defRPr sz="1800" kern="1200">
        <a:solidFill>
          <a:schemeClr val="tx1"/>
        </a:solidFill>
        <a:latin typeface="+mn-lt"/>
        <a:ea typeface="+mn-ea"/>
        <a:cs typeface="+mn-cs"/>
      </a:defRPr>
    </a:lvl6pPr>
    <a:lvl7pPr marL="2742915" algn="l" defTabSz="914305" rtl="0" eaLnBrk="1" latinLnBrk="0" hangingPunct="1">
      <a:defRPr sz="1800" kern="1200">
        <a:solidFill>
          <a:schemeClr val="tx1"/>
        </a:solidFill>
        <a:latin typeface="+mn-lt"/>
        <a:ea typeface="+mn-ea"/>
        <a:cs typeface="+mn-cs"/>
      </a:defRPr>
    </a:lvl7pPr>
    <a:lvl8pPr marL="3200068" algn="l" defTabSz="914305" rtl="0" eaLnBrk="1" latinLnBrk="0" hangingPunct="1">
      <a:defRPr sz="1800" kern="1200">
        <a:solidFill>
          <a:schemeClr val="tx1"/>
        </a:solidFill>
        <a:latin typeface="+mn-lt"/>
        <a:ea typeface="+mn-ea"/>
        <a:cs typeface="+mn-cs"/>
      </a:defRPr>
    </a:lvl8pPr>
    <a:lvl9pPr marL="3657220" algn="l" defTabSz="91430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11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6F43DB-7CD1-4DEC-9556-B2A9A880A12B}" type="datetimeFigureOut">
              <a:rPr lang="el-GR" smtClean="0"/>
              <a:t>14/1/2016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4734D1-5C39-4B01-906A-64AF9A4D17B9}" type="slidenum">
              <a:rPr lang="el-GR" smtClean="0"/>
              <a:t>‹#›</a:t>
            </a:fld>
            <a:endParaRPr lang="el-GR"/>
          </a:p>
        </p:txBody>
      </p:sp>
    </p:spTree>
    <p:extLst>
      <p:ext uri="{BB962C8B-B14F-4D97-AF65-F5344CB8AC3E}">
        <p14:creationId xmlns:p14="http://schemas.microsoft.com/office/powerpoint/2010/main" val="898734072"/>
      </p:ext>
    </p:extLst>
  </p:cSld>
  <p:clrMap bg1="lt1" tx1="dk1" bg2="lt2" tx2="dk2" accent1="accent1" accent2="accent2" accent3="accent3" accent4="accent4" accent5="accent5" accent6="accent6" hlink="hlink" folHlink="folHlink"/>
  <p:notesStyle>
    <a:lvl1pPr marL="0" algn="l" defTabSz="914305" rtl="0" eaLnBrk="1" latinLnBrk="0" hangingPunct="1">
      <a:defRPr sz="1200" kern="1200">
        <a:solidFill>
          <a:schemeClr val="tx1"/>
        </a:solidFill>
        <a:latin typeface="+mn-lt"/>
        <a:ea typeface="+mn-ea"/>
        <a:cs typeface="+mn-cs"/>
      </a:defRPr>
    </a:lvl1pPr>
    <a:lvl2pPr marL="457153" algn="l" defTabSz="914305" rtl="0" eaLnBrk="1" latinLnBrk="0" hangingPunct="1">
      <a:defRPr sz="1200" kern="1200">
        <a:solidFill>
          <a:schemeClr val="tx1"/>
        </a:solidFill>
        <a:latin typeface="+mn-lt"/>
        <a:ea typeface="+mn-ea"/>
        <a:cs typeface="+mn-cs"/>
      </a:defRPr>
    </a:lvl2pPr>
    <a:lvl3pPr marL="914305" algn="l" defTabSz="914305" rtl="0" eaLnBrk="1" latinLnBrk="0" hangingPunct="1">
      <a:defRPr sz="1200" kern="1200">
        <a:solidFill>
          <a:schemeClr val="tx1"/>
        </a:solidFill>
        <a:latin typeface="+mn-lt"/>
        <a:ea typeface="+mn-ea"/>
        <a:cs typeface="+mn-cs"/>
      </a:defRPr>
    </a:lvl3pPr>
    <a:lvl4pPr marL="1371458" algn="l" defTabSz="914305" rtl="0" eaLnBrk="1" latinLnBrk="0" hangingPunct="1">
      <a:defRPr sz="1200" kern="1200">
        <a:solidFill>
          <a:schemeClr val="tx1"/>
        </a:solidFill>
        <a:latin typeface="+mn-lt"/>
        <a:ea typeface="+mn-ea"/>
        <a:cs typeface="+mn-cs"/>
      </a:defRPr>
    </a:lvl4pPr>
    <a:lvl5pPr marL="1828610" algn="l" defTabSz="914305" rtl="0" eaLnBrk="1" latinLnBrk="0" hangingPunct="1">
      <a:defRPr sz="1200" kern="1200">
        <a:solidFill>
          <a:schemeClr val="tx1"/>
        </a:solidFill>
        <a:latin typeface="+mn-lt"/>
        <a:ea typeface="+mn-ea"/>
        <a:cs typeface="+mn-cs"/>
      </a:defRPr>
    </a:lvl5pPr>
    <a:lvl6pPr marL="2285763" algn="l" defTabSz="914305" rtl="0" eaLnBrk="1" latinLnBrk="0" hangingPunct="1">
      <a:defRPr sz="1200" kern="1200">
        <a:solidFill>
          <a:schemeClr val="tx1"/>
        </a:solidFill>
        <a:latin typeface="+mn-lt"/>
        <a:ea typeface="+mn-ea"/>
        <a:cs typeface="+mn-cs"/>
      </a:defRPr>
    </a:lvl6pPr>
    <a:lvl7pPr marL="2742915" algn="l" defTabSz="914305" rtl="0" eaLnBrk="1" latinLnBrk="0" hangingPunct="1">
      <a:defRPr sz="1200" kern="1200">
        <a:solidFill>
          <a:schemeClr val="tx1"/>
        </a:solidFill>
        <a:latin typeface="+mn-lt"/>
        <a:ea typeface="+mn-ea"/>
        <a:cs typeface="+mn-cs"/>
      </a:defRPr>
    </a:lvl7pPr>
    <a:lvl8pPr marL="3200068" algn="l" defTabSz="914305" rtl="0" eaLnBrk="1" latinLnBrk="0" hangingPunct="1">
      <a:defRPr sz="1200" kern="1200">
        <a:solidFill>
          <a:schemeClr val="tx1"/>
        </a:solidFill>
        <a:latin typeface="+mn-lt"/>
        <a:ea typeface="+mn-ea"/>
        <a:cs typeface="+mn-cs"/>
      </a:defRPr>
    </a:lvl8pPr>
    <a:lvl9pPr marL="3657220" algn="l" defTabSz="91430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47495ED-8952-4F27-95D0-37CBEB9AA213}" type="slidenum">
              <a:rPr lang="en-US"/>
              <a:pPr/>
              <a:t>37</a:t>
            </a:fld>
            <a:endParaRPr lang="en-US"/>
          </a:p>
        </p:txBody>
      </p:sp>
      <p:sp>
        <p:nvSpPr>
          <p:cNvPr id="3072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072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341827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1DD8889-B4DC-4E11-AA79-B17498370281}" type="slidenum">
              <a:rPr lang="en-US"/>
              <a:pPr/>
              <a:t>49</a:t>
            </a:fld>
            <a:endParaRPr lang="en-US"/>
          </a:p>
        </p:txBody>
      </p:sp>
      <p:sp>
        <p:nvSpPr>
          <p:cNvPr id="40961"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096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071972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59E7E49-C095-4C8C-8C21-0D5D74A1536A}" type="slidenum">
              <a:rPr lang="en-US"/>
              <a:pPr/>
              <a:t>50</a:t>
            </a:fld>
            <a:endParaRPr lang="en-US"/>
          </a:p>
        </p:txBody>
      </p:sp>
      <p:sp>
        <p:nvSpPr>
          <p:cNvPr id="4198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198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336783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C367AFB-83A3-480E-B53C-371DBDF25A83}" type="slidenum">
              <a:rPr lang="en-US"/>
              <a:pPr/>
              <a:t>51</a:t>
            </a:fld>
            <a:endParaRPr lang="en-US"/>
          </a:p>
        </p:txBody>
      </p:sp>
      <p:sp>
        <p:nvSpPr>
          <p:cNvPr id="5632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632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61019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47FC65E-91C1-42E5-A328-F300F9FDB6A2}" type="slidenum">
              <a:rPr lang="en-US"/>
              <a:pPr/>
              <a:t>52</a:t>
            </a:fld>
            <a:endParaRPr lang="en-US"/>
          </a:p>
        </p:txBody>
      </p:sp>
      <p:sp>
        <p:nvSpPr>
          <p:cNvPr id="57345"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734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120308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14845CC-AF88-47C9-A72A-8CC241C0DF2A}" type="slidenum">
              <a:rPr lang="en-US"/>
              <a:pPr/>
              <a:t>53</a:t>
            </a:fld>
            <a:endParaRPr lang="en-US"/>
          </a:p>
        </p:txBody>
      </p:sp>
      <p:sp>
        <p:nvSpPr>
          <p:cNvPr id="4300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3010"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574272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5E2BD32-F7E0-46E0-845A-DB7AD55516E7}" type="slidenum">
              <a:rPr lang="en-US"/>
              <a:pPr/>
              <a:t>55</a:t>
            </a:fld>
            <a:endParaRPr lang="en-US"/>
          </a:p>
        </p:txBody>
      </p:sp>
      <p:sp>
        <p:nvSpPr>
          <p:cNvPr id="44033"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4034"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1295023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9EA70239-0AD7-45D9-8145-765C7B42E1AE}" type="slidenum">
              <a:rPr lang="en-US"/>
              <a:pPr/>
              <a:t>57</a:t>
            </a:fld>
            <a:endParaRPr lang="en-US"/>
          </a:p>
        </p:txBody>
      </p:sp>
      <p:sp>
        <p:nvSpPr>
          <p:cNvPr id="4608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608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4063584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5C7413-4EFC-4652-ACC0-E17822ED2644}" type="slidenum">
              <a:rPr lang="en-US"/>
              <a:pPr/>
              <a:t>58</a:t>
            </a:fld>
            <a:endParaRPr lang="en-US"/>
          </a:p>
        </p:txBody>
      </p:sp>
      <p:sp>
        <p:nvSpPr>
          <p:cNvPr id="4710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474880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5C7413-4EFC-4652-ACC0-E17822ED2644}" type="slidenum">
              <a:rPr lang="en-US"/>
              <a:pPr/>
              <a:t>59</a:t>
            </a:fld>
            <a:endParaRPr lang="en-US"/>
          </a:p>
        </p:txBody>
      </p:sp>
      <p:sp>
        <p:nvSpPr>
          <p:cNvPr id="47105"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9960936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5C7413-4EFC-4652-ACC0-E17822ED2644}" type="slidenum">
              <a:rPr lang="en-US"/>
              <a:pPr/>
              <a:t>60</a:t>
            </a:fld>
            <a:endParaRPr lang="en-US"/>
          </a:p>
        </p:txBody>
      </p:sp>
      <p:sp>
        <p:nvSpPr>
          <p:cNvPr id="4710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409972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A847A4CE-96C8-407B-8053-AD0D0C996831}" type="slidenum">
              <a:rPr lang="en-US"/>
              <a:pPr/>
              <a:t>38</a:t>
            </a:fld>
            <a:endParaRPr lang="en-US"/>
          </a:p>
        </p:txBody>
      </p:sp>
      <p:sp>
        <p:nvSpPr>
          <p:cNvPr id="3174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174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7425396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FF9889BD-B8B8-49F4-B424-FC0575B2A56A}" type="slidenum">
              <a:rPr lang="en-US"/>
              <a:pPr/>
              <a:t>61</a:t>
            </a:fld>
            <a:endParaRPr lang="en-US"/>
          </a:p>
        </p:txBody>
      </p:sp>
      <p:sp>
        <p:nvSpPr>
          <p:cNvPr id="49153"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9154"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48385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5C7413-4EFC-4652-ACC0-E17822ED2644}" type="slidenum">
              <a:rPr lang="en-US"/>
              <a:pPr/>
              <a:t>62</a:t>
            </a:fld>
            <a:endParaRPr lang="en-US"/>
          </a:p>
        </p:txBody>
      </p:sp>
      <p:sp>
        <p:nvSpPr>
          <p:cNvPr id="4710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1353946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598CF4A2-6733-441A-8F41-A5F8DC86EE17}" type="slidenum">
              <a:rPr lang="en-US"/>
              <a:pPr/>
              <a:t>63</a:t>
            </a:fld>
            <a:endParaRPr lang="en-US"/>
          </a:p>
        </p:txBody>
      </p:sp>
      <p:sp>
        <p:nvSpPr>
          <p:cNvPr id="4812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8130"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2211296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45C7413-4EFC-4652-ACC0-E17822ED2644}" type="slidenum">
              <a:rPr lang="en-US"/>
              <a:pPr/>
              <a:t>64</a:t>
            </a:fld>
            <a:endParaRPr lang="en-US"/>
          </a:p>
        </p:txBody>
      </p:sp>
      <p:sp>
        <p:nvSpPr>
          <p:cNvPr id="4710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4710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9678865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70BD46A-3CAA-4FEB-A3C1-9EF8AEBD944E}" type="slidenum">
              <a:rPr lang="en-US"/>
              <a:pPr/>
              <a:t>65</a:t>
            </a:fld>
            <a:endParaRPr lang="en-US"/>
          </a:p>
        </p:txBody>
      </p:sp>
      <p:sp>
        <p:nvSpPr>
          <p:cNvPr id="50177"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50178"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524839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8E80643B-12B2-4F34-9478-2EB1091F2505}" type="slidenum">
              <a:rPr lang="en-US"/>
              <a:pPr/>
              <a:t>66</a:t>
            </a:fld>
            <a:endParaRPr lang="en-US"/>
          </a:p>
        </p:txBody>
      </p:sp>
      <p:sp>
        <p:nvSpPr>
          <p:cNvPr id="51201"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120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9010025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D500F0F-A8FA-4C8A-836E-5BBF6ACA7C4B}" type="slidenum">
              <a:rPr lang="en-US"/>
              <a:pPr/>
              <a:t>67</a:t>
            </a:fld>
            <a:endParaRPr lang="en-US"/>
          </a:p>
        </p:txBody>
      </p:sp>
      <p:sp>
        <p:nvSpPr>
          <p:cNvPr id="5222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5222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6373180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0EDA4113-492C-4C31-9A72-1D6214196EAF}" type="slidenum">
              <a:rPr lang="en-US"/>
              <a:pPr/>
              <a:t>68</a:t>
            </a:fld>
            <a:endParaRPr lang="en-US"/>
          </a:p>
        </p:txBody>
      </p:sp>
      <p:sp>
        <p:nvSpPr>
          <p:cNvPr id="5324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53250"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5843544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F7D7ABD-D43F-4625-8E70-A0431FE81280}" type="slidenum">
              <a:rPr lang="en-US"/>
              <a:pPr/>
              <a:t>71</a:t>
            </a:fld>
            <a:endParaRPr lang="en-US"/>
          </a:p>
        </p:txBody>
      </p:sp>
      <p:sp>
        <p:nvSpPr>
          <p:cNvPr id="5427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54274"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4603842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FEFC43-4A9C-4280-BA8D-5BEB5B96E42C}" type="slidenum">
              <a:rPr lang="en-US" smtClean="0"/>
              <a:pPr fontAlgn="base">
                <a:spcBef>
                  <a:spcPct val="0"/>
                </a:spcBef>
                <a:spcAft>
                  <a:spcPct val="0"/>
                </a:spcAft>
                <a:defRPr/>
              </a:pPr>
              <a:t>75</a:t>
            </a:fld>
            <a:endParaRPr lang="en-US" smtClean="0"/>
          </a:p>
        </p:txBody>
      </p:sp>
    </p:spTree>
    <p:extLst>
      <p:ext uri="{BB962C8B-B14F-4D97-AF65-F5344CB8AC3E}">
        <p14:creationId xmlns:p14="http://schemas.microsoft.com/office/powerpoint/2010/main" val="2391040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6E15C66A-60CD-4774-B0D4-5EA41F969E79}" type="slidenum">
              <a:rPr lang="en-US"/>
              <a:pPr/>
              <a:t>39</a:t>
            </a:fld>
            <a:endParaRPr lang="en-US"/>
          </a:p>
        </p:txBody>
      </p:sp>
      <p:sp>
        <p:nvSpPr>
          <p:cNvPr id="33793"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3794"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84226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49C6C18D-45B3-4B4D-9E24-D51A4F015645}" type="slidenum">
              <a:rPr lang="en-US"/>
              <a:pPr/>
              <a:t>40</a:t>
            </a:fld>
            <a:endParaRPr lang="en-US"/>
          </a:p>
        </p:txBody>
      </p:sp>
      <p:sp>
        <p:nvSpPr>
          <p:cNvPr id="34817" name="Rectangle 1"/>
          <p:cNvSpPr txBox="1">
            <a:spLocks noGrp="1" noRot="1" noChangeAspect="1" noChangeArrowheads="1"/>
          </p:cNvSpPr>
          <p:nvPr>
            <p:ph type="sldImg"/>
          </p:nvPr>
        </p:nvSpPr>
        <p:spPr bwMode="auto">
          <a:xfrm>
            <a:off x="1143000" y="693738"/>
            <a:ext cx="4572000" cy="3429000"/>
          </a:xfrm>
          <a:prstGeom prst="rect">
            <a:avLst/>
          </a:prstGeom>
          <a:solidFill>
            <a:srgbClr val="FFFFFF"/>
          </a:solidFill>
          <a:ln>
            <a:solidFill>
              <a:srgbClr val="000000"/>
            </a:solidFill>
            <a:miter lim="800000"/>
            <a:headEnd/>
            <a:tailEnd/>
          </a:ln>
        </p:spPr>
      </p:sp>
      <p:sp>
        <p:nvSpPr>
          <p:cNvPr id="34818"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807449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CF7A1231-1929-4980-9379-3815DEC8A43F}" type="slidenum">
              <a:rPr lang="en-US"/>
              <a:pPr/>
              <a:t>41</a:t>
            </a:fld>
            <a:endParaRPr lang="en-US"/>
          </a:p>
        </p:txBody>
      </p:sp>
      <p:sp>
        <p:nvSpPr>
          <p:cNvPr id="35841"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5842"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3001297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19B21FC-3027-46AA-96EB-9D607102834E}" type="slidenum">
              <a:rPr lang="en-US"/>
              <a:pPr/>
              <a:t>42</a:t>
            </a:fld>
            <a:endParaRPr lang="en-US"/>
          </a:p>
        </p:txBody>
      </p:sp>
      <p:sp>
        <p:nvSpPr>
          <p:cNvPr id="36865"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6866"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659167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C3202EC-509B-49A3-B946-11AF31FA43A0}" type="slidenum">
              <a:rPr lang="en-US"/>
              <a:pPr/>
              <a:t>44</a:t>
            </a:fld>
            <a:endParaRPr lang="en-US"/>
          </a:p>
        </p:txBody>
      </p:sp>
      <p:sp>
        <p:nvSpPr>
          <p:cNvPr id="3788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1665431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7C3202EC-509B-49A3-B946-11AF31FA43A0}" type="slidenum">
              <a:rPr lang="en-US"/>
              <a:pPr/>
              <a:t>45</a:t>
            </a:fld>
            <a:endParaRPr lang="en-US"/>
          </a:p>
        </p:txBody>
      </p:sp>
      <p:sp>
        <p:nvSpPr>
          <p:cNvPr id="37889"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7890"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402871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p:cNvSpPr>
            <a:spLocks noGrp="1" noChangeArrowheads="1"/>
          </p:cNvSpPr>
          <p:nvPr>
            <p:ph type="sldNum"/>
          </p:nvPr>
        </p:nvSpPr>
        <p:spPr>
          <a:ln/>
        </p:spPr>
        <p:txBody>
          <a:bodyPr/>
          <a:lstStyle/>
          <a:p>
            <a:fld id="{2D5EA02E-2127-4655-8219-591BE6F2DDD9}" type="slidenum">
              <a:rPr lang="en-US"/>
              <a:pPr/>
              <a:t>46</a:t>
            </a:fld>
            <a:endParaRPr lang="en-US"/>
          </a:p>
        </p:txBody>
      </p:sp>
      <p:sp>
        <p:nvSpPr>
          <p:cNvPr id="39937" name="Rectangle 1"/>
          <p:cNvSpPr txBox="1">
            <a:spLocks noGrp="1" noRot="1" noChangeAspect="1" noChangeArrowheads="1"/>
          </p:cNvSpPr>
          <p:nvPr>
            <p:ph type="sldImg"/>
          </p:nvPr>
        </p:nvSpPr>
        <p:spPr bwMode="auto">
          <a:xfrm>
            <a:off x="1210236" y="694171"/>
            <a:ext cx="4437529" cy="3429000"/>
          </a:xfrm>
          <a:prstGeom prst="rect">
            <a:avLst/>
          </a:prstGeom>
          <a:solidFill>
            <a:srgbClr val="FFFFFF"/>
          </a:solidFill>
          <a:ln>
            <a:solidFill>
              <a:srgbClr val="000000"/>
            </a:solidFill>
            <a:miter lim="800000"/>
            <a:headEnd/>
            <a:tailEnd/>
          </a:ln>
        </p:spPr>
      </p:sp>
      <p:sp>
        <p:nvSpPr>
          <p:cNvPr id="39938" name="Rectangle 2"/>
          <p:cNvSpPr txBox="1">
            <a:spLocks noGrp="1" noChangeArrowheads="1"/>
          </p:cNvSpPr>
          <p:nvPr>
            <p:ph type="body" idx="1"/>
          </p:nvPr>
        </p:nvSpPr>
        <p:spPr bwMode="auto">
          <a:xfrm>
            <a:off x="686360" y="4342535"/>
            <a:ext cx="5486681" cy="4114511"/>
          </a:xfrm>
          <a:prstGeom prst="rect">
            <a:avLst/>
          </a:prstGeom>
          <a:noFill/>
          <a:ln>
            <a:round/>
            <a:headEnd/>
            <a:tailEnd/>
          </a:ln>
        </p:spPr>
        <p:txBody>
          <a:bodyPr wrap="none" anchor="ctr"/>
          <a:lstStyle/>
          <a:p>
            <a:endParaRPr lang="el-GR"/>
          </a:p>
        </p:txBody>
      </p:sp>
    </p:spTree>
    <p:extLst>
      <p:ext uri="{BB962C8B-B14F-4D97-AF65-F5344CB8AC3E}">
        <p14:creationId xmlns:p14="http://schemas.microsoft.com/office/powerpoint/2010/main" val="2751325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6"/>
          <a:lstStyle>
            <a:lvl1pPr marL="0" marR="45715" indent="0" algn="r">
              <a:buNone/>
              <a:defRPr>
                <a:solidFill>
                  <a:schemeClr val="tx1"/>
                </a:solidFill>
              </a:defRPr>
            </a:lvl1pPr>
            <a:lvl2pPr marL="457153" indent="0" algn="ctr">
              <a:buNone/>
            </a:lvl2pPr>
            <a:lvl3pPr marL="914305" indent="0" algn="ctr">
              <a:buNone/>
            </a:lvl3pPr>
            <a:lvl4pPr marL="1371458" indent="0" algn="ctr">
              <a:buNone/>
            </a:lvl4pPr>
            <a:lvl5pPr marL="1828610" indent="0" algn="ctr">
              <a:buNone/>
            </a:lvl5pPr>
            <a:lvl6pPr marL="2285763" indent="0" algn="ctr">
              <a:buNone/>
            </a:lvl6pPr>
            <a:lvl7pPr marL="2742915" indent="0" algn="ctr">
              <a:buNone/>
            </a:lvl7pPr>
            <a:lvl8pPr marL="3200068" indent="0" algn="ctr">
              <a:buNone/>
            </a:lvl8pPr>
            <a:lvl9pPr marL="365722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BF5E28E-7A35-425E-99FE-1E6AA4DB1FC8}" type="datetimeFigureOut">
              <a:rPr lang="el-GR" smtClean="0"/>
              <a:pPr/>
              <a:t>14/1/2016</a:t>
            </a:fld>
            <a:endParaRPr lang="el-GR"/>
          </a:p>
        </p:txBody>
      </p:sp>
      <p:sp>
        <p:nvSpPr>
          <p:cNvPr id="19" name="Footer Placeholder 18"/>
          <p:cNvSpPr>
            <a:spLocks noGrp="1"/>
          </p:cNvSpPr>
          <p:nvPr>
            <p:ph type="ftr" sz="quarter" idx="11"/>
          </p:nvPr>
        </p:nvSpPr>
        <p:spPr/>
        <p:txBody>
          <a:bodyPr/>
          <a:lstStyle/>
          <a:p>
            <a:endParaRPr lang="el-GR"/>
          </a:p>
        </p:txBody>
      </p:sp>
      <p:sp>
        <p:nvSpPr>
          <p:cNvPr id="27" name="Slide Number Placeholder 26"/>
          <p:cNvSpPr>
            <a:spLocks noGrp="1"/>
          </p:cNvSpPr>
          <p:nvPr>
            <p:ph type="sldNum" sz="quarter" idx="12"/>
          </p:nvPr>
        </p:nvSpPr>
        <p:spPr/>
        <p:txBody>
          <a:bodyPr/>
          <a:lstStyle/>
          <a:p>
            <a:fld id="{535A1D61-82EB-4614-99EC-4DA82E63D7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F5E28E-7A35-425E-99FE-1E6AA4DB1FC8}" type="datetimeFigureOut">
              <a:rPr lang="el-GR" smtClean="0"/>
              <a:pPr/>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F5E28E-7A35-425E-99FE-1E6AA4DB1FC8}" type="datetimeFigureOut">
              <a:rPr lang="el-GR" smtClean="0"/>
              <a:pPr/>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BF5E28E-7A35-425E-99FE-1E6AA4DB1FC8}" type="datetimeFigureOut">
              <a:rPr lang="el-GR" smtClean="0"/>
              <a:pPr/>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7"/>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15" rIns="45715"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BF5E28E-7A35-425E-99FE-1E6AA4DB1FC8}" type="datetimeFigureOut">
              <a:rPr lang="el-GR" smtClean="0"/>
              <a:pPr/>
              <a:t>14/1/2016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35A1D61-82EB-4614-99EC-4DA82E63D7F0}"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F5E28E-7A35-425E-99FE-1E6AA4DB1FC8}" type="datetimeFigureOut">
              <a:rPr lang="el-GR" smtClean="0"/>
              <a:pPr/>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15"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9"/>
            <a:ext cx="4040188" cy="659352"/>
          </a:xfrm>
        </p:spPr>
        <p:txBody>
          <a:bodyPr lIns="45715" tIns="0" rIns="45715"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8"/>
            <a:ext cx="4041775" cy="654843"/>
          </a:xfrm>
        </p:spPr>
        <p:txBody>
          <a:bodyPr lIns="45715" tIns="0" rIns="45715"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BF5E28E-7A35-425E-99FE-1E6AA4DB1FC8}" type="datetimeFigureOut">
              <a:rPr lang="el-GR" smtClean="0"/>
              <a:pPr/>
              <a:t>14/1/2016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15"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BF5E28E-7A35-425E-99FE-1E6AA4DB1FC8}" type="datetimeFigureOut">
              <a:rPr lang="el-GR" smtClean="0"/>
              <a:pPr/>
              <a:t>14/1/2016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F5E28E-7A35-425E-99FE-1E6AA4DB1FC8}" type="datetimeFigureOut">
              <a:rPr lang="el-GR" smtClean="0"/>
              <a:pPr/>
              <a:t>14/1/2016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3"/>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1"/>
            <a:ext cx="2743200" cy="4572000"/>
          </a:xfrm>
        </p:spPr>
        <p:txBody>
          <a:bodyPr lIns="18286" rIns="18286"/>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1" y="1676401"/>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BF5E28E-7A35-425E-99FE-1E6AA4DB1FC8}" type="datetimeFigureOut">
              <a:rPr lang="el-GR" smtClean="0"/>
              <a:pPr/>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35A1D61-82EB-4614-99EC-4DA82E63D7F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8"/>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91430" tIns="45715" rIns="91430" bIns="45715" rtlCol="0" anchor="ctr"/>
          <a:lstStyle/>
          <a:p>
            <a:pPr algn="ctr" eaLnBrk="1" latinLnBrk="0" hangingPunct="1"/>
            <a:endParaRPr kumimoji="0" lang="en-US"/>
          </a:p>
        </p:txBody>
      </p:sp>
      <p:sp>
        <p:nvSpPr>
          <p:cNvPr id="12" name="Right Triangle 11"/>
          <p:cNvSpPr/>
          <p:nvPr/>
        </p:nvSpPr>
        <p:spPr>
          <a:xfrm rot="420000" flipV="1">
            <a:off x="8004135" y="5359770"/>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91430" tIns="45715" rIns="91430" bIns="45715" rtlCol="0" anchor="ctr"/>
          <a:lstStyle/>
          <a:p>
            <a:pPr algn="ctr" eaLnBrk="1" latinLnBrk="0" hangingPunct="1"/>
            <a:endParaRPr kumimoji="0" lang="en-US"/>
          </a:p>
        </p:txBody>
      </p:sp>
      <p:sp>
        <p:nvSpPr>
          <p:cNvPr id="2" name="Title 1"/>
          <p:cNvSpPr>
            <a:spLocks noGrp="1"/>
          </p:cNvSpPr>
          <p:nvPr>
            <p:ph type="title"/>
          </p:nvPr>
        </p:nvSpPr>
        <p:spPr>
          <a:xfrm>
            <a:off x="609601" y="1176997"/>
            <a:ext cx="2212848" cy="1582621"/>
          </a:xfrm>
        </p:spPr>
        <p:txBody>
          <a:bodyPr vert="horz" lIns="45715" tIns="45715" rIns="45715" bIns="45715"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1" y="2828785"/>
            <a:ext cx="2209800" cy="2179320"/>
          </a:xfrm>
        </p:spPr>
        <p:txBody>
          <a:bodyPr lIns="64001" rIns="45715" bIns="45715"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BF5E28E-7A35-425E-99FE-1E6AA4DB1FC8}" type="datetimeFigureOut">
              <a:rPr lang="el-GR" smtClean="0"/>
              <a:pPr/>
              <a:t>14/1/2016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8077200" y="6356351"/>
            <a:ext cx="609600" cy="365125"/>
          </a:xfrm>
        </p:spPr>
        <p:txBody>
          <a:bodyPr/>
          <a:lstStyle/>
          <a:p>
            <a:fld id="{535A1D61-82EB-4614-99EC-4DA82E63D7F0}" type="slidenum">
              <a:rPr lang="el-GR" smtClean="0"/>
              <a:pPr/>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30" tIns="45715" rIns="91430" bIns="45715"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30" tIns="45715" rIns="91430" bIns="45715"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3"/>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30" tIns="45715" rIns="91430" bIns="45715"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30" tIns="45715" rIns="91430" bIns="45715"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tIns="45715"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lIns="91430" tIns="45715" rIns="91430" bIns="45715">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BF5E28E-7A35-425E-99FE-1E6AA4DB1FC8}" type="datetimeFigureOut">
              <a:rPr lang="el-GR" smtClean="0"/>
              <a:pPr/>
              <a:t>14/1/2016</a:t>
            </a:fld>
            <a:endParaRPr lang="el-GR"/>
          </a:p>
        </p:txBody>
      </p:sp>
      <p:sp>
        <p:nvSpPr>
          <p:cNvPr id="22" name="Footer Placeholder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Slide Number Placeholder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35A1D61-82EB-4614-99EC-4DA82E63D7F0}" type="slidenum">
              <a:rPr lang="el-GR" smtClean="0"/>
              <a:pPr/>
              <a:t>‹#›</a:t>
            </a:fld>
            <a:endParaRPr lang="el-GR"/>
          </a:p>
        </p:txBody>
      </p:sp>
      <p:grpSp>
        <p:nvGrpSpPr>
          <p:cNvPr id="2" name="Group 1"/>
          <p:cNvGrpSpPr/>
          <p:nvPr/>
        </p:nvGrpSpPr>
        <p:grpSpPr>
          <a:xfrm>
            <a:off x="-19016"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292" indent="-274292"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13" indent="-246863"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305" indent="-246863"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597" indent="-210290"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2888" indent="-210290"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180" indent="-210290"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041" indent="-182861"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332" indent="-182861"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624" indent="-182861"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53" algn="l" rtl="0" eaLnBrk="1" latinLnBrk="0" hangingPunct="1">
        <a:defRPr kumimoji="0" kern="1200">
          <a:solidFill>
            <a:schemeClr val="tx1"/>
          </a:solidFill>
          <a:latin typeface="+mn-lt"/>
          <a:ea typeface="+mn-ea"/>
          <a:cs typeface="+mn-cs"/>
        </a:defRPr>
      </a:lvl2pPr>
      <a:lvl3pPr marL="914305" algn="l" rtl="0" eaLnBrk="1" latinLnBrk="0" hangingPunct="1">
        <a:defRPr kumimoji="0" kern="1200">
          <a:solidFill>
            <a:schemeClr val="tx1"/>
          </a:solidFill>
          <a:latin typeface="+mn-lt"/>
          <a:ea typeface="+mn-ea"/>
          <a:cs typeface="+mn-cs"/>
        </a:defRPr>
      </a:lvl3pPr>
      <a:lvl4pPr marL="1371458" algn="l" rtl="0" eaLnBrk="1" latinLnBrk="0" hangingPunct="1">
        <a:defRPr kumimoji="0" kern="1200">
          <a:solidFill>
            <a:schemeClr val="tx1"/>
          </a:solidFill>
          <a:latin typeface="+mn-lt"/>
          <a:ea typeface="+mn-ea"/>
          <a:cs typeface="+mn-cs"/>
        </a:defRPr>
      </a:lvl4pPr>
      <a:lvl5pPr marL="1828610" algn="l" rtl="0" eaLnBrk="1" latinLnBrk="0" hangingPunct="1">
        <a:defRPr kumimoji="0" kern="1200">
          <a:solidFill>
            <a:schemeClr val="tx1"/>
          </a:solidFill>
          <a:latin typeface="+mn-lt"/>
          <a:ea typeface="+mn-ea"/>
          <a:cs typeface="+mn-cs"/>
        </a:defRPr>
      </a:lvl5pPr>
      <a:lvl6pPr marL="2285763" algn="l" rtl="0" eaLnBrk="1" latinLnBrk="0" hangingPunct="1">
        <a:defRPr kumimoji="0" kern="1200">
          <a:solidFill>
            <a:schemeClr val="tx1"/>
          </a:solidFill>
          <a:latin typeface="+mn-lt"/>
          <a:ea typeface="+mn-ea"/>
          <a:cs typeface="+mn-cs"/>
        </a:defRPr>
      </a:lvl6pPr>
      <a:lvl7pPr marL="2742915" algn="l" rtl="0" eaLnBrk="1" latinLnBrk="0" hangingPunct="1">
        <a:defRPr kumimoji="0" kern="1200">
          <a:solidFill>
            <a:schemeClr val="tx1"/>
          </a:solidFill>
          <a:latin typeface="+mn-lt"/>
          <a:ea typeface="+mn-ea"/>
          <a:cs typeface="+mn-cs"/>
        </a:defRPr>
      </a:lvl7pPr>
      <a:lvl8pPr marL="3200068" algn="l" rtl="0" eaLnBrk="1" latinLnBrk="0" hangingPunct="1">
        <a:defRPr kumimoji="0" kern="1200">
          <a:solidFill>
            <a:schemeClr val="tx1"/>
          </a:solidFill>
          <a:latin typeface="+mn-lt"/>
          <a:ea typeface="+mn-ea"/>
          <a:cs typeface="+mn-cs"/>
        </a:defRPr>
      </a:lvl8pPr>
      <a:lvl9pPr marL="365722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clone17.cslab.ece.ntua.gr:60010/" TargetMode="Externa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Προχωρημένα Θέματα Βάσεων Δεδομένων</a:t>
            </a:r>
            <a:endParaRPr lang="el-GR" dirty="0"/>
          </a:p>
        </p:txBody>
      </p:sp>
      <p:sp>
        <p:nvSpPr>
          <p:cNvPr id="3" name="Subtitle 2"/>
          <p:cNvSpPr>
            <a:spLocks noGrp="1"/>
          </p:cNvSpPr>
          <p:nvPr>
            <p:ph type="subTitle" idx="1"/>
          </p:nvPr>
        </p:nvSpPr>
        <p:spPr/>
        <p:txBody>
          <a:bodyPr>
            <a:normAutofit/>
          </a:bodyPr>
          <a:lstStyle/>
          <a:p>
            <a:r>
              <a:rPr lang="en-US" sz="4000" dirty="0" smtClean="0"/>
              <a:t>Google File System, HDFS, </a:t>
            </a:r>
            <a:r>
              <a:rPr lang="en-US" sz="4000" dirty="0" err="1" smtClean="0"/>
              <a:t>BigTable</a:t>
            </a:r>
            <a:r>
              <a:rPr lang="en-US" sz="4000" dirty="0"/>
              <a:t> </a:t>
            </a:r>
            <a:r>
              <a:rPr lang="el-GR" sz="4000" dirty="0" smtClean="0"/>
              <a:t>και</a:t>
            </a:r>
            <a:r>
              <a:rPr lang="en-US" sz="4000" dirty="0" smtClean="0"/>
              <a:t> </a:t>
            </a:r>
            <a:r>
              <a:rPr lang="en-US" sz="4000" dirty="0" err="1" smtClean="0"/>
              <a:t>Hbase</a:t>
            </a:r>
            <a:endParaRPr lang="en-US" sz="40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229600" cy="1143000"/>
          </a:xfrm>
        </p:spPr>
        <p:txBody>
          <a:bodyPr/>
          <a:lstStyle/>
          <a:p>
            <a:r>
              <a:rPr lang="el-GR" dirty="0" smtClean="0"/>
              <a:t>Μέγεθος </a:t>
            </a:r>
            <a:r>
              <a:rPr lang="en-US" dirty="0" smtClean="0"/>
              <a:t>chunk</a:t>
            </a:r>
            <a:endParaRPr lang="el-GR" dirty="0"/>
          </a:p>
        </p:txBody>
      </p:sp>
      <p:sp>
        <p:nvSpPr>
          <p:cNvPr id="3" name="Content Placeholder 2"/>
          <p:cNvSpPr>
            <a:spLocks noGrp="1"/>
          </p:cNvSpPr>
          <p:nvPr>
            <p:ph idx="1"/>
          </p:nvPr>
        </p:nvSpPr>
        <p:spPr>
          <a:xfrm>
            <a:off x="457200" y="1571613"/>
            <a:ext cx="8229600" cy="4525963"/>
          </a:xfrm>
        </p:spPr>
        <p:txBody>
          <a:bodyPr/>
          <a:lstStyle/>
          <a:p>
            <a:r>
              <a:rPr lang="en-US" dirty="0" smtClean="0"/>
              <a:t>64 </a:t>
            </a:r>
            <a:r>
              <a:rPr lang="el-GR" dirty="0" smtClean="0"/>
              <a:t>ΜΒ</a:t>
            </a:r>
          </a:p>
          <a:p>
            <a:r>
              <a:rPr lang="el-GR" dirty="0" smtClean="0"/>
              <a:t>Μειωμένη</a:t>
            </a:r>
            <a:r>
              <a:rPr lang="en-US" dirty="0" smtClean="0"/>
              <a:t> </a:t>
            </a:r>
            <a:r>
              <a:rPr lang="el-GR" dirty="0" smtClean="0"/>
              <a:t>ανάγκη επικοινώνίας </a:t>
            </a:r>
            <a:r>
              <a:rPr lang="en-US" dirty="0" smtClean="0"/>
              <a:t>client</a:t>
            </a:r>
            <a:r>
              <a:rPr lang="el-GR" dirty="0" smtClean="0"/>
              <a:t> και </a:t>
            </a:r>
            <a:r>
              <a:rPr lang="en-US" dirty="0" smtClean="0"/>
              <a:t>master.</a:t>
            </a:r>
          </a:p>
          <a:p>
            <a:r>
              <a:rPr lang="el-GR" dirty="0" smtClean="0"/>
              <a:t>Μειωμένος φόρτος δικτύου.</a:t>
            </a:r>
          </a:p>
          <a:p>
            <a:r>
              <a:rPr lang="el-GR" dirty="0" smtClean="0"/>
              <a:t>Μικρότερο μέγεθος δομών δεδομένων στον </a:t>
            </a:r>
            <a:r>
              <a:rPr lang="en-US" dirty="0" smtClean="0"/>
              <a:t>master.</a:t>
            </a:r>
            <a:endParaRPr lang="el-GR" dirty="0" smtClean="0"/>
          </a:p>
          <a:p>
            <a:r>
              <a:rPr lang="en-US" dirty="0" smtClean="0"/>
              <a:t>Chunks </a:t>
            </a:r>
            <a:r>
              <a:rPr lang="el-GR" dirty="0" smtClean="0"/>
              <a:t>από μικρά αρχεία μπορεί να αποτελέσουν </a:t>
            </a:r>
            <a:r>
              <a:rPr lang="en-US" dirty="0" smtClean="0"/>
              <a:t>hotspots.</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Master</a:t>
            </a:r>
            <a:endParaRPr lang="el-GR" dirty="0"/>
          </a:p>
        </p:txBody>
      </p:sp>
      <p:sp>
        <p:nvSpPr>
          <p:cNvPr id="3" name="Content Placeholder 2"/>
          <p:cNvSpPr>
            <a:spLocks noGrp="1"/>
          </p:cNvSpPr>
          <p:nvPr>
            <p:ph idx="1"/>
          </p:nvPr>
        </p:nvSpPr>
        <p:spPr/>
        <p:txBody>
          <a:bodyPr>
            <a:normAutofit fontScale="92500"/>
          </a:bodyPr>
          <a:lstStyle/>
          <a:p>
            <a:r>
              <a:rPr lang="el-GR" dirty="0" smtClean="0"/>
              <a:t>Ο master διατηρεί:</a:t>
            </a:r>
          </a:p>
          <a:p>
            <a:pPr lvl="1"/>
            <a:r>
              <a:rPr lang="el-GR" dirty="0" smtClean="0"/>
              <a:t>Το namespace.</a:t>
            </a:r>
          </a:p>
          <a:p>
            <a:pPr lvl="1"/>
            <a:r>
              <a:rPr lang="el-GR" dirty="0" smtClean="0"/>
              <a:t>Την αντιστοιχία από αρχεία σε chunks.</a:t>
            </a:r>
          </a:p>
          <a:p>
            <a:pPr lvl="1"/>
            <a:r>
              <a:rPr lang="el-GR" dirty="0" smtClean="0"/>
              <a:t>Τις </a:t>
            </a:r>
            <a:r>
              <a:rPr lang="el-GR" dirty="0"/>
              <a:t>θ</a:t>
            </a:r>
            <a:r>
              <a:rPr lang="el-GR" dirty="0" smtClean="0"/>
              <a:t>έσεις των chunks.</a:t>
            </a:r>
          </a:p>
          <a:p>
            <a:r>
              <a:rPr lang="el-GR" dirty="0" smtClean="0"/>
              <a:t>Όλα τα μεταδεδομένα βρίσκονται στη μνήμη του </a:t>
            </a:r>
            <a:r>
              <a:rPr lang="en-US" dirty="0" smtClean="0"/>
              <a:t>master</a:t>
            </a:r>
            <a:r>
              <a:rPr lang="el-GR" dirty="0" smtClean="0"/>
              <a:t>. (ταχύτητα, </a:t>
            </a:r>
            <a:r>
              <a:rPr lang="en-US" dirty="0" smtClean="0"/>
              <a:t>garbage collection</a:t>
            </a:r>
            <a:r>
              <a:rPr lang="el-GR" dirty="0" smtClean="0"/>
              <a:t>, περιορισμένη μνήμη</a:t>
            </a:r>
            <a:r>
              <a:rPr lang="en-US" dirty="0" smtClean="0"/>
              <a:t>)</a:t>
            </a:r>
            <a:endParaRPr lang="el-GR" dirty="0" smtClean="0"/>
          </a:p>
          <a:p>
            <a:r>
              <a:rPr lang="el-GR" dirty="0" smtClean="0"/>
              <a:t>Ο </a:t>
            </a:r>
            <a:r>
              <a:rPr lang="en-US" dirty="0" smtClean="0"/>
              <a:t>master </a:t>
            </a:r>
            <a:r>
              <a:rPr lang="el-GR" dirty="0" smtClean="0"/>
              <a:t>εντοπίζει τα </a:t>
            </a:r>
            <a:r>
              <a:rPr lang="en-US" dirty="0" smtClean="0"/>
              <a:t>chunks </a:t>
            </a:r>
            <a:r>
              <a:rPr lang="el-GR" dirty="0" smtClean="0"/>
              <a:t>μέσω </a:t>
            </a:r>
            <a:r>
              <a:rPr lang="en-US" dirty="0" smtClean="0"/>
              <a:t>heartbeat </a:t>
            </a:r>
            <a:r>
              <a:rPr lang="el-GR" dirty="0" smtClean="0"/>
              <a:t>μηνυμάτων</a:t>
            </a:r>
          </a:p>
          <a:p>
            <a:r>
              <a:rPr lang="el-GR" dirty="0" smtClean="0"/>
              <a:t>Σημαντικές αλλαγές στο </a:t>
            </a:r>
            <a:r>
              <a:rPr lang="en-US" dirty="0" smtClean="0"/>
              <a:t>GFS </a:t>
            </a:r>
            <a:r>
              <a:rPr lang="el-GR" dirty="0" smtClean="0"/>
              <a:t>διατηρούνται στο </a:t>
            </a:r>
            <a:r>
              <a:rPr lang="en-US" dirty="0" smtClean="0"/>
              <a:t>operation log</a:t>
            </a:r>
            <a:r>
              <a:rPr lang="el-GR" dirty="0" smtClean="0"/>
              <a:t>.</a:t>
            </a:r>
          </a:p>
          <a:p>
            <a:r>
              <a:rPr lang="en-US" dirty="0" smtClean="0"/>
              <a:t>Checkpoints.</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Συνέπεια</a:t>
            </a:r>
            <a:endParaRPr lang="el-GR" dirty="0"/>
          </a:p>
        </p:txBody>
      </p:sp>
      <p:sp>
        <p:nvSpPr>
          <p:cNvPr id="3" name="Content Placeholder 2"/>
          <p:cNvSpPr>
            <a:spLocks noGrp="1"/>
          </p:cNvSpPr>
          <p:nvPr>
            <p:ph idx="1"/>
          </p:nvPr>
        </p:nvSpPr>
        <p:spPr/>
        <p:txBody>
          <a:bodyPr/>
          <a:lstStyle/>
          <a:p>
            <a:r>
              <a:rPr lang="el-GR" dirty="0" smtClean="0"/>
              <a:t>Ένα αρχείο µπορεί να βρίσκεται σε µία από τις παρακάτω καταστάσεις:</a:t>
            </a:r>
          </a:p>
          <a:p>
            <a:pPr lvl="1"/>
            <a:r>
              <a:rPr lang="el-GR" dirty="0" smtClean="0"/>
              <a:t>Consistent</a:t>
            </a:r>
          </a:p>
          <a:p>
            <a:pPr lvl="1"/>
            <a:r>
              <a:rPr lang="el-GR" dirty="0" smtClean="0"/>
              <a:t>Defined</a:t>
            </a:r>
          </a:p>
          <a:p>
            <a:pPr lvl="1"/>
            <a:r>
              <a:rPr lang="el-GR" dirty="0" smtClean="0"/>
              <a:t>Inconsistent</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Lease, mutation και ροή δεδοµένων</a:t>
            </a:r>
            <a:endParaRPr lang="el-GR" dirty="0"/>
          </a:p>
        </p:txBody>
      </p:sp>
      <p:sp>
        <p:nvSpPr>
          <p:cNvPr id="24" name="Content Placeholder 2"/>
          <p:cNvSpPr>
            <a:spLocks noGrp="1"/>
          </p:cNvSpPr>
          <p:nvPr>
            <p:ph idx="1"/>
          </p:nvPr>
        </p:nvSpPr>
        <p:spPr>
          <a:xfrm>
            <a:off x="457200" y="1935480"/>
            <a:ext cx="8229600" cy="4389120"/>
          </a:xfrm>
        </p:spPr>
        <p:txBody>
          <a:bodyPr/>
          <a:lstStyle/>
          <a:p>
            <a:r>
              <a:rPr lang="en-US" dirty="0" smtClean="0"/>
              <a:t>Mutation </a:t>
            </a:r>
            <a:r>
              <a:rPr lang="el-GR" dirty="0" smtClean="0"/>
              <a:t>είναι κάθε αλλαγή στα δεδομένα ενός αρχείου και εφαρμόζεται σε όλα τα αντίγραφα του.</a:t>
            </a:r>
          </a:p>
          <a:p>
            <a:r>
              <a:rPr lang="el-GR" dirty="0" smtClean="0"/>
              <a:t>Όταν σε ένα αντίγραφο του αποδοθεί ένα </a:t>
            </a:r>
            <a:r>
              <a:rPr lang="en-US" dirty="0" smtClean="0"/>
              <a:t>lease </a:t>
            </a:r>
            <a:r>
              <a:rPr lang="el-GR" dirty="0" smtClean="0"/>
              <a:t>τότε θεωρείται το </a:t>
            </a:r>
            <a:r>
              <a:rPr lang="en-US" dirty="0" smtClean="0"/>
              <a:t>primary</a:t>
            </a:r>
            <a:r>
              <a:rPr lang="el-GR" dirty="0" smtClean="0"/>
              <a:t> και διαχειρείζεται τα </a:t>
            </a:r>
            <a:r>
              <a:rPr lang="en-US" dirty="0" smtClean="0"/>
              <a:t>mutation </a:t>
            </a:r>
            <a:r>
              <a:rPr lang="el-GR" dirty="0" smtClean="0"/>
              <a:t>στα υπόλοιπα αντίγραφα.</a:t>
            </a:r>
          </a:p>
          <a:p>
            <a:r>
              <a:rPr lang="el-GR" dirty="0" smtClean="0"/>
              <a:t>Η ρόή δεδομένων διαχωρίζεται από τη ροή ελέγχου.</a:t>
            </a:r>
          </a:p>
          <a:p>
            <a:r>
              <a:rPr lang="el-GR" dirty="0" smtClean="0"/>
              <a:t>Τα δεδομένα διαδίδονται σειριακά από ένα </a:t>
            </a:r>
            <a:r>
              <a:rPr lang="en-US" dirty="0" err="1" smtClean="0"/>
              <a:t>chunkserver</a:t>
            </a:r>
            <a:r>
              <a:rPr lang="en-US" dirty="0" smtClean="0"/>
              <a:t> </a:t>
            </a:r>
            <a:r>
              <a:rPr lang="el-GR" dirty="0" smtClean="0"/>
              <a:t>στον κοντινότερο με </a:t>
            </a:r>
            <a:r>
              <a:rPr lang="en-US" dirty="0" smtClean="0"/>
              <a:t>pipelining</a:t>
            </a:r>
            <a:r>
              <a:rPr lang="el-GR" dirty="0" smtClean="0"/>
              <a:t>.</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6"/>
          <p:cNvGrpSpPr>
            <a:grpSpLocks/>
          </p:cNvGrpSpPr>
          <p:nvPr/>
        </p:nvGrpSpPr>
        <p:grpSpPr bwMode="auto">
          <a:xfrm>
            <a:off x="1403648" y="1268760"/>
            <a:ext cx="6337300" cy="5364162"/>
            <a:chOff x="884" y="777"/>
            <a:chExt cx="3992" cy="3379"/>
          </a:xfrm>
        </p:grpSpPr>
        <p:pic>
          <p:nvPicPr>
            <p:cNvPr id="5" name="Picture 4"/>
            <p:cNvPicPr>
              <a:picLocks noChangeAspect="1" noChangeArrowheads="1"/>
            </p:cNvPicPr>
            <p:nvPr/>
          </p:nvPicPr>
          <p:blipFill>
            <a:blip r:embed="rId2" cstate="print"/>
            <a:srcRect/>
            <a:stretch>
              <a:fillRect/>
            </a:stretch>
          </p:blipFill>
          <p:spPr bwMode="auto">
            <a:xfrm>
              <a:off x="884" y="777"/>
              <a:ext cx="3992" cy="3379"/>
            </a:xfrm>
            <a:prstGeom prst="rect">
              <a:avLst/>
            </a:prstGeom>
            <a:noFill/>
            <a:ln w="9525">
              <a:noFill/>
              <a:miter lim="800000"/>
              <a:headEnd/>
              <a:tailEnd/>
            </a:ln>
            <a:effectLst/>
          </p:spPr>
        </p:pic>
        <p:sp>
          <p:nvSpPr>
            <p:cNvPr id="6" name="Rectangle 15"/>
            <p:cNvSpPr>
              <a:spLocks noChangeArrowheads="1"/>
            </p:cNvSpPr>
            <p:nvPr/>
          </p:nvSpPr>
          <p:spPr bwMode="auto">
            <a:xfrm>
              <a:off x="3651" y="3022"/>
              <a:ext cx="1179" cy="907"/>
            </a:xfrm>
            <a:prstGeom prst="rect">
              <a:avLst/>
            </a:prstGeom>
            <a:solidFill>
              <a:schemeClr val="bg1"/>
            </a:solidFill>
            <a:ln w="9525">
              <a:noFill/>
              <a:miter lim="800000"/>
              <a:headEnd/>
              <a:tailEnd/>
            </a:ln>
            <a:effectLst/>
          </p:spPr>
          <p:txBody>
            <a:bodyPr wrap="none" anchor="ctr"/>
            <a:lstStyle/>
            <a:p>
              <a:endParaRPr lang="el-GR"/>
            </a:p>
          </p:txBody>
        </p:sp>
      </p:grpSp>
      <p:sp>
        <p:nvSpPr>
          <p:cNvPr id="7" name="Text Box 5"/>
          <p:cNvSpPr txBox="1">
            <a:spLocks noChangeArrowheads="1"/>
          </p:cNvSpPr>
          <p:nvPr/>
        </p:nvSpPr>
        <p:spPr bwMode="auto">
          <a:xfrm>
            <a:off x="4078288" y="908050"/>
            <a:ext cx="2576512" cy="396875"/>
          </a:xfrm>
          <a:prstGeom prst="rect">
            <a:avLst/>
          </a:prstGeom>
          <a:solidFill>
            <a:srgbClr val="FFFF66"/>
          </a:solidFill>
          <a:ln w="9525">
            <a:noFill/>
            <a:miter lim="800000"/>
            <a:headEnd/>
            <a:tailEnd/>
          </a:ln>
          <a:effectLst/>
        </p:spPr>
        <p:txBody>
          <a:bodyPr wrap="none">
            <a:spAutoFit/>
          </a:bodyPr>
          <a:lstStyle/>
          <a:p>
            <a:r>
              <a:rPr lang="en-US" altLang="zh-TW" sz="2000" dirty="0"/>
              <a:t>Current lease holder?</a:t>
            </a:r>
          </a:p>
        </p:txBody>
      </p:sp>
      <p:sp>
        <p:nvSpPr>
          <p:cNvPr id="8" name="Text Box 6"/>
          <p:cNvSpPr txBox="1">
            <a:spLocks noChangeArrowheads="1"/>
          </p:cNvSpPr>
          <p:nvPr/>
        </p:nvSpPr>
        <p:spPr bwMode="auto">
          <a:xfrm>
            <a:off x="5292725" y="2060575"/>
            <a:ext cx="2279650" cy="1006475"/>
          </a:xfrm>
          <a:prstGeom prst="rect">
            <a:avLst/>
          </a:prstGeom>
          <a:solidFill>
            <a:srgbClr val="FFFF66"/>
          </a:solidFill>
          <a:ln w="9525">
            <a:noFill/>
            <a:miter lim="800000"/>
            <a:headEnd/>
            <a:tailEnd/>
          </a:ln>
          <a:effectLst/>
        </p:spPr>
        <p:txBody>
          <a:bodyPr wrap="none">
            <a:spAutoFit/>
          </a:bodyPr>
          <a:lstStyle/>
          <a:p>
            <a:r>
              <a:rPr lang="en-US" altLang="zh-TW" sz="2000"/>
              <a:t>identity of primary</a:t>
            </a:r>
          </a:p>
          <a:p>
            <a:r>
              <a:rPr lang="en-US" altLang="zh-TW" sz="2000"/>
              <a:t>location of replicas</a:t>
            </a:r>
          </a:p>
          <a:p>
            <a:r>
              <a:rPr lang="en-US" altLang="zh-TW" sz="2000"/>
              <a:t>(cached by client)</a:t>
            </a:r>
          </a:p>
        </p:txBody>
      </p:sp>
      <p:sp>
        <p:nvSpPr>
          <p:cNvPr id="9" name="Text Box 7"/>
          <p:cNvSpPr txBox="1">
            <a:spLocks noChangeArrowheads="1"/>
          </p:cNvSpPr>
          <p:nvPr/>
        </p:nvSpPr>
        <p:spPr bwMode="auto">
          <a:xfrm>
            <a:off x="3419475" y="2060575"/>
            <a:ext cx="1103313" cy="396875"/>
          </a:xfrm>
          <a:prstGeom prst="rect">
            <a:avLst/>
          </a:prstGeom>
          <a:solidFill>
            <a:srgbClr val="FF9900"/>
          </a:solidFill>
          <a:ln w="9525">
            <a:noFill/>
            <a:miter lim="800000"/>
            <a:headEnd/>
            <a:tailEnd/>
          </a:ln>
          <a:effectLst/>
        </p:spPr>
        <p:txBody>
          <a:bodyPr wrap="none">
            <a:spAutoFit/>
          </a:bodyPr>
          <a:lstStyle/>
          <a:p>
            <a:r>
              <a:rPr lang="en-US" altLang="zh-TW" sz="2000"/>
              <a:t>3a. data</a:t>
            </a:r>
          </a:p>
        </p:txBody>
      </p:sp>
      <p:sp>
        <p:nvSpPr>
          <p:cNvPr id="10" name="Text Box 8"/>
          <p:cNvSpPr txBox="1">
            <a:spLocks noChangeArrowheads="1"/>
          </p:cNvSpPr>
          <p:nvPr/>
        </p:nvSpPr>
        <p:spPr bwMode="auto">
          <a:xfrm>
            <a:off x="3419475" y="3608388"/>
            <a:ext cx="1109663" cy="396875"/>
          </a:xfrm>
          <a:prstGeom prst="rect">
            <a:avLst/>
          </a:prstGeom>
          <a:solidFill>
            <a:srgbClr val="FF9900"/>
          </a:solidFill>
          <a:ln w="9525">
            <a:noFill/>
            <a:miter lim="800000"/>
            <a:headEnd/>
            <a:tailEnd/>
          </a:ln>
          <a:effectLst/>
        </p:spPr>
        <p:txBody>
          <a:bodyPr wrap="none">
            <a:spAutoFit/>
          </a:bodyPr>
          <a:lstStyle/>
          <a:p>
            <a:r>
              <a:rPr lang="en-US" altLang="zh-TW" sz="2000"/>
              <a:t>3b. data</a:t>
            </a:r>
          </a:p>
        </p:txBody>
      </p:sp>
      <p:sp>
        <p:nvSpPr>
          <p:cNvPr id="11" name="Text Box 9"/>
          <p:cNvSpPr txBox="1">
            <a:spLocks noChangeArrowheads="1"/>
          </p:cNvSpPr>
          <p:nvPr/>
        </p:nvSpPr>
        <p:spPr bwMode="auto">
          <a:xfrm>
            <a:off x="3419475" y="5048250"/>
            <a:ext cx="1087438" cy="396875"/>
          </a:xfrm>
          <a:prstGeom prst="rect">
            <a:avLst/>
          </a:prstGeom>
          <a:solidFill>
            <a:srgbClr val="FF9900"/>
          </a:solidFill>
          <a:ln w="9525">
            <a:noFill/>
            <a:miter lim="800000"/>
            <a:headEnd/>
            <a:tailEnd/>
          </a:ln>
          <a:effectLst/>
        </p:spPr>
        <p:txBody>
          <a:bodyPr wrap="none">
            <a:spAutoFit/>
          </a:bodyPr>
          <a:lstStyle/>
          <a:p>
            <a:r>
              <a:rPr lang="en-US" altLang="zh-TW" sz="2000"/>
              <a:t>3c. data</a:t>
            </a:r>
          </a:p>
        </p:txBody>
      </p:sp>
      <p:sp>
        <p:nvSpPr>
          <p:cNvPr id="12" name="Text Box 10"/>
          <p:cNvSpPr txBox="1">
            <a:spLocks noChangeArrowheads="1"/>
          </p:cNvSpPr>
          <p:nvPr/>
        </p:nvSpPr>
        <p:spPr bwMode="auto">
          <a:xfrm>
            <a:off x="755650" y="1125538"/>
            <a:ext cx="1700213" cy="396875"/>
          </a:xfrm>
          <a:prstGeom prst="rect">
            <a:avLst/>
          </a:prstGeom>
          <a:solidFill>
            <a:srgbClr val="FFFF66"/>
          </a:solidFill>
          <a:ln w="9525">
            <a:noFill/>
            <a:miter lim="800000"/>
            <a:headEnd/>
            <a:tailEnd/>
          </a:ln>
          <a:effectLst/>
        </p:spPr>
        <p:txBody>
          <a:bodyPr wrap="none">
            <a:spAutoFit/>
          </a:bodyPr>
          <a:lstStyle/>
          <a:p>
            <a:r>
              <a:rPr lang="en-US" altLang="zh-TW" sz="2000"/>
              <a:t>Write request</a:t>
            </a:r>
          </a:p>
        </p:txBody>
      </p:sp>
      <p:sp>
        <p:nvSpPr>
          <p:cNvPr id="13" name="Text Box 11"/>
          <p:cNvSpPr txBox="1">
            <a:spLocks noChangeArrowheads="1"/>
          </p:cNvSpPr>
          <p:nvPr/>
        </p:nvSpPr>
        <p:spPr bwMode="auto">
          <a:xfrm>
            <a:off x="5368925" y="3790950"/>
            <a:ext cx="3740150" cy="1006475"/>
          </a:xfrm>
          <a:prstGeom prst="rect">
            <a:avLst/>
          </a:prstGeom>
          <a:solidFill>
            <a:srgbClr val="FFFF66"/>
          </a:solidFill>
          <a:ln w="9525">
            <a:noFill/>
            <a:miter lim="800000"/>
            <a:headEnd/>
            <a:tailEnd/>
          </a:ln>
          <a:effectLst/>
        </p:spPr>
        <p:txBody>
          <a:bodyPr wrap="none">
            <a:spAutoFit/>
          </a:bodyPr>
          <a:lstStyle/>
          <a:p>
            <a:r>
              <a:rPr lang="en-US" altLang="zh-TW" sz="2000"/>
              <a:t>Primary assign s/n to mutations</a:t>
            </a:r>
          </a:p>
          <a:p>
            <a:r>
              <a:rPr lang="en-US" altLang="zh-TW" sz="2000"/>
              <a:t>Applies it</a:t>
            </a:r>
          </a:p>
          <a:p>
            <a:r>
              <a:rPr lang="en-US" altLang="zh-TW" sz="2000"/>
              <a:t>Forward write request</a:t>
            </a:r>
          </a:p>
        </p:txBody>
      </p:sp>
      <p:sp>
        <p:nvSpPr>
          <p:cNvPr id="14" name="Text Box 12"/>
          <p:cNvSpPr txBox="1">
            <a:spLocks noChangeArrowheads="1"/>
          </p:cNvSpPr>
          <p:nvPr/>
        </p:nvSpPr>
        <p:spPr bwMode="auto">
          <a:xfrm>
            <a:off x="4427538" y="3176588"/>
            <a:ext cx="2524125" cy="396875"/>
          </a:xfrm>
          <a:prstGeom prst="rect">
            <a:avLst/>
          </a:prstGeom>
          <a:solidFill>
            <a:srgbClr val="FFFF66"/>
          </a:solidFill>
          <a:ln w="9525">
            <a:noFill/>
            <a:miter lim="800000"/>
            <a:headEnd/>
            <a:tailEnd/>
          </a:ln>
          <a:effectLst/>
        </p:spPr>
        <p:txBody>
          <a:bodyPr wrap="none">
            <a:spAutoFit/>
          </a:bodyPr>
          <a:lstStyle/>
          <a:p>
            <a:r>
              <a:rPr lang="en-US" altLang="zh-TW" sz="2000"/>
              <a:t>Operation completed</a:t>
            </a:r>
          </a:p>
        </p:txBody>
      </p:sp>
      <p:sp>
        <p:nvSpPr>
          <p:cNvPr id="15" name="Text Box 13"/>
          <p:cNvSpPr txBox="1">
            <a:spLocks noChangeArrowheads="1"/>
          </p:cNvSpPr>
          <p:nvPr/>
        </p:nvSpPr>
        <p:spPr bwMode="auto">
          <a:xfrm>
            <a:off x="4427538" y="5589588"/>
            <a:ext cx="2524125" cy="396875"/>
          </a:xfrm>
          <a:prstGeom prst="rect">
            <a:avLst/>
          </a:prstGeom>
          <a:solidFill>
            <a:srgbClr val="FFFF66"/>
          </a:solidFill>
          <a:ln w="9525">
            <a:noFill/>
            <a:miter lim="800000"/>
            <a:headEnd/>
            <a:tailEnd/>
          </a:ln>
          <a:effectLst/>
        </p:spPr>
        <p:txBody>
          <a:bodyPr wrap="none">
            <a:spAutoFit/>
          </a:bodyPr>
          <a:lstStyle/>
          <a:p>
            <a:r>
              <a:rPr lang="en-US" altLang="zh-TW" sz="2000"/>
              <a:t>Operation completed</a:t>
            </a:r>
          </a:p>
        </p:txBody>
      </p:sp>
      <p:sp>
        <p:nvSpPr>
          <p:cNvPr id="16" name="Text Box 14"/>
          <p:cNvSpPr txBox="1">
            <a:spLocks noChangeArrowheads="1"/>
          </p:cNvSpPr>
          <p:nvPr/>
        </p:nvSpPr>
        <p:spPr bwMode="auto">
          <a:xfrm>
            <a:off x="179388" y="3284538"/>
            <a:ext cx="2524125" cy="701675"/>
          </a:xfrm>
          <a:prstGeom prst="rect">
            <a:avLst/>
          </a:prstGeom>
          <a:solidFill>
            <a:srgbClr val="FFFF66"/>
          </a:solidFill>
          <a:ln w="9525">
            <a:noFill/>
            <a:miter lim="800000"/>
            <a:headEnd/>
            <a:tailEnd/>
          </a:ln>
          <a:effectLst/>
        </p:spPr>
        <p:txBody>
          <a:bodyPr wrap="none">
            <a:spAutoFit/>
          </a:bodyPr>
          <a:lstStyle/>
          <a:p>
            <a:r>
              <a:rPr lang="en-US" altLang="zh-TW" sz="2000"/>
              <a:t>Operation completed</a:t>
            </a:r>
          </a:p>
          <a:p>
            <a:r>
              <a:rPr lang="en-US" altLang="zh-TW" sz="2000"/>
              <a:t>or Error report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Lease, mutation και ροή δεδοµένων (Αποθήκευση)</a:t>
            </a:r>
            <a:endParaRPr lang="el-GR" dirty="0"/>
          </a:p>
        </p:txBody>
      </p:sp>
      <p:sp>
        <p:nvSpPr>
          <p:cNvPr id="5" name="Rounded Rectangle 4"/>
          <p:cNvSpPr/>
          <p:nvPr/>
        </p:nvSpPr>
        <p:spPr>
          <a:xfrm>
            <a:off x="928663" y="2571744"/>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Client</a:t>
            </a:r>
          </a:p>
        </p:txBody>
      </p:sp>
      <p:sp>
        <p:nvSpPr>
          <p:cNvPr id="6" name="Rounded Rectangle 5"/>
          <p:cNvSpPr/>
          <p:nvPr/>
        </p:nvSpPr>
        <p:spPr>
          <a:xfrm>
            <a:off x="1071538"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7" name="Rounded Rectangle 6"/>
          <p:cNvSpPr/>
          <p:nvPr/>
        </p:nvSpPr>
        <p:spPr>
          <a:xfrm>
            <a:off x="3286117"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8" name="Rounded Rectangle 7"/>
          <p:cNvSpPr/>
          <p:nvPr/>
        </p:nvSpPr>
        <p:spPr>
          <a:xfrm>
            <a:off x="5500694"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9" name="Rounded Rectangle 8"/>
          <p:cNvSpPr/>
          <p:nvPr/>
        </p:nvSpPr>
        <p:spPr>
          <a:xfrm>
            <a:off x="4357686" y="2143116"/>
            <a:ext cx="3571900"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Master</a:t>
            </a:r>
            <a:endParaRPr lang="el-GR" dirty="0"/>
          </a:p>
        </p:txBody>
      </p:sp>
      <p:cxnSp>
        <p:nvCxnSpPr>
          <p:cNvPr id="10" name="Elbow Connector 9"/>
          <p:cNvCxnSpPr>
            <a:stCxn id="9" idx="2"/>
            <a:endCxn id="8" idx="0"/>
          </p:cNvCxnSpPr>
          <p:nvPr/>
        </p:nvCxnSpPr>
        <p:spPr>
          <a:xfrm rot="16200000" flipH="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9" idx="2"/>
            <a:endCxn id="7" idx="0"/>
          </p:cNvCxnSpPr>
          <p:nvPr/>
        </p:nvCxnSpPr>
        <p:spPr>
          <a:xfrm rot="5400000">
            <a:off x="4607719" y="3250406"/>
            <a:ext cx="1143008" cy="192882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9" idx="2"/>
            <a:endCxn id="6" idx="0"/>
          </p:cNvCxnSpPr>
          <p:nvPr/>
        </p:nvCxnSpPr>
        <p:spPr>
          <a:xfrm rot="5400000">
            <a:off x="3500430" y="2143117"/>
            <a:ext cx="1143008" cy="41434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8" idx="0"/>
            <a:endCxn id="9" idx="2"/>
          </p:cNvCxnSpPr>
          <p:nvPr/>
        </p:nvCxnSpPr>
        <p:spPr>
          <a:xfrm rot="16200000" flipV="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786050" y="2714620"/>
            <a:ext cx="1571636" cy="1588"/>
          </a:xfrm>
          <a:prstGeom prst="straightConnector1">
            <a:avLst/>
          </a:prstGeom>
          <a:ln>
            <a:headEnd type="none"/>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0"/>
            <a:endCxn id="5" idx="2"/>
          </p:cNvCxnSpPr>
          <p:nvPr/>
        </p:nvCxnSpPr>
        <p:spPr>
          <a:xfrm rot="16200000" flipV="1">
            <a:off x="2250265" y="2821777"/>
            <a:ext cx="1571636" cy="2357454"/>
          </a:xfrm>
          <a:prstGeom prst="straightConnector1">
            <a:avLst/>
          </a:prstGeom>
          <a:ln>
            <a:prstDash val="dash"/>
            <a:headEnd type="arrow"/>
            <a:tailEnd type="non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786050" y="3000372"/>
            <a:ext cx="1571636" cy="1588"/>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5" idx="1"/>
            <a:endCxn id="6" idx="1"/>
          </p:cNvCxnSpPr>
          <p:nvPr/>
        </p:nvCxnSpPr>
        <p:spPr>
          <a:xfrm rot="10800000" flipH="1" flipV="1">
            <a:off x="928662" y="2893215"/>
            <a:ext cx="142876" cy="2214578"/>
          </a:xfrm>
          <a:prstGeom prst="bentConnector3">
            <a:avLst>
              <a:gd name="adj1" fmla="val -159999"/>
            </a:avLst>
          </a:prstGeom>
          <a:ln w="31750">
            <a:prstDash val="lgDash"/>
            <a:tailEnd type="arrow"/>
          </a:ln>
        </p:spPr>
        <p:style>
          <a:lnRef idx="1">
            <a:schemeClr val="accent1"/>
          </a:lnRef>
          <a:fillRef idx="0">
            <a:schemeClr val="accent1"/>
          </a:fillRef>
          <a:effectRef idx="0">
            <a:schemeClr val="accent1"/>
          </a:effectRef>
          <a:fontRef idx="minor">
            <a:schemeClr val="tx1"/>
          </a:fontRef>
        </p:style>
      </p:cxnSp>
      <p:cxnSp>
        <p:nvCxnSpPr>
          <p:cNvPr id="22" name="Elbow Connector 21"/>
          <p:cNvCxnSpPr>
            <a:stCxn id="6" idx="3"/>
            <a:endCxn id="7" idx="1"/>
          </p:cNvCxnSpPr>
          <p:nvPr/>
        </p:nvCxnSpPr>
        <p:spPr>
          <a:xfrm>
            <a:off x="2928927" y="5107793"/>
            <a:ext cx="357190" cy="1588"/>
          </a:xfrm>
          <a:prstGeom prst="bentConnector3">
            <a:avLst>
              <a:gd name="adj1" fmla="val 50000"/>
            </a:avLst>
          </a:prstGeom>
          <a:ln w="31750">
            <a:prstDash val="lgDash"/>
            <a:tailEnd type="arrow"/>
          </a:ln>
        </p:spPr>
        <p:style>
          <a:lnRef idx="1">
            <a:schemeClr val="accent1"/>
          </a:lnRef>
          <a:fillRef idx="0">
            <a:schemeClr val="accent1"/>
          </a:fillRef>
          <a:effectRef idx="0">
            <a:schemeClr val="accent1"/>
          </a:effectRef>
          <a:fontRef idx="minor">
            <a:schemeClr val="tx1"/>
          </a:fontRef>
        </p:style>
      </p:cxnSp>
      <p:cxnSp>
        <p:nvCxnSpPr>
          <p:cNvPr id="25" name="Elbow Connector 24"/>
          <p:cNvCxnSpPr>
            <a:stCxn id="7" idx="3"/>
            <a:endCxn id="8" idx="1"/>
          </p:cNvCxnSpPr>
          <p:nvPr/>
        </p:nvCxnSpPr>
        <p:spPr>
          <a:xfrm>
            <a:off x="5143504" y="5107793"/>
            <a:ext cx="357190" cy="1588"/>
          </a:xfrm>
          <a:prstGeom prst="bentConnector3">
            <a:avLst>
              <a:gd name="adj1" fmla="val 50000"/>
            </a:avLst>
          </a:prstGeom>
          <a:ln w="31750">
            <a:prstDash val="lgDash"/>
            <a:tailEnd type="arrow"/>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7" idx="2"/>
            <a:endCxn id="6" idx="2"/>
          </p:cNvCxnSpPr>
          <p:nvPr/>
        </p:nvCxnSpPr>
        <p:spPr>
          <a:xfrm rot="5400000">
            <a:off x="3107521" y="4321975"/>
            <a:ext cx="1588" cy="2214578"/>
          </a:xfrm>
          <a:prstGeom prst="bentConnector3">
            <a:avLst>
              <a:gd name="adj1" fmla="val 14395466"/>
            </a:avLst>
          </a:prstGeom>
          <a:ln w="31750">
            <a:prstDash val="solid"/>
            <a:tailEnd type="arrow"/>
          </a:ln>
        </p:spPr>
        <p:style>
          <a:lnRef idx="1">
            <a:schemeClr val="accent1"/>
          </a:lnRef>
          <a:fillRef idx="0">
            <a:schemeClr val="accent1"/>
          </a:fillRef>
          <a:effectRef idx="0">
            <a:schemeClr val="accent1"/>
          </a:effectRef>
          <a:fontRef idx="minor">
            <a:schemeClr val="tx1"/>
          </a:fontRef>
        </p:style>
      </p:cxnSp>
      <p:cxnSp>
        <p:nvCxnSpPr>
          <p:cNvPr id="37" name="Elbow Connector 36"/>
          <p:cNvCxnSpPr>
            <a:stCxn id="7" idx="2"/>
            <a:endCxn id="8" idx="2"/>
          </p:cNvCxnSpPr>
          <p:nvPr/>
        </p:nvCxnSpPr>
        <p:spPr>
          <a:xfrm rot="16200000" flipH="1">
            <a:off x="5322099" y="4321975"/>
            <a:ext cx="1588" cy="2214578"/>
          </a:xfrm>
          <a:prstGeom prst="bentConnector3">
            <a:avLst>
              <a:gd name="adj1" fmla="val 14395466"/>
            </a:avLst>
          </a:prstGeom>
          <a:ln w="31750">
            <a:prstDash val="solid"/>
            <a:tailEnd type="arrow"/>
          </a:ln>
        </p:spPr>
        <p:style>
          <a:lnRef idx="1">
            <a:schemeClr val="accent1"/>
          </a:lnRef>
          <a:fillRef idx="0">
            <a:schemeClr val="accent1"/>
          </a:fillRef>
          <a:effectRef idx="0">
            <a:schemeClr val="accent1"/>
          </a:effectRef>
          <a:fontRef idx="minor">
            <a:schemeClr val="tx1"/>
          </a:fontRef>
        </p:style>
      </p:cxnSp>
      <p:cxnSp>
        <p:nvCxnSpPr>
          <p:cNvPr id="41" name="Elbow Connector 40"/>
          <p:cNvCxnSpPr>
            <a:stCxn id="8" idx="2"/>
            <a:endCxn id="7" idx="2"/>
          </p:cNvCxnSpPr>
          <p:nvPr/>
        </p:nvCxnSpPr>
        <p:spPr>
          <a:xfrm rot="5400000">
            <a:off x="5322099" y="4321975"/>
            <a:ext cx="1588" cy="2214578"/>
          </a:xfrm>
          <a:prstGeom prst="bentConnector3">
            <a:avLst>
              <a:gd name="adj1" fmla="val 59812172"/>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Elbow Connector 42"/>
          <p:cNvCxnSpPr>
            <a:stCxn id="6" idx="2"/>
            <a:endCxn id="7" idx="2"/>
          </p:cNvCxnSpPr>
          <p:nvPr/>
        </p:nvCxnSpPr>
        <p:spPr>
          <a:xfrm rot="16200000" flipH="1">
            <a:off x="3107521" y="4321975"/>
            <a:ext cx="1588" cy="2214578"/>
          </a:xfrm>
          <a:prstGeom prst="bentConnector3">
            <a:avLst>
              <a:gd name="adj1" fmla="val 59812172"/>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16200000" flipV="1">
            <a:off x="2035951" y="2821777"/>
            <a:ext cx="1571636" cy="2357454"/>
          </a:xfrm>
          <a:prstGeom prst="straightConnector1">
            <a:avLst/>
          </a:prstGeom>
          <a:ln>
            <a:prstDash val="dash"/>
            <a:headEnd type="none"/>
            <a:tailEnd type="arrow"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7"/>
                                        </p:tgtEl>
                                        <p:attrNameLst>
                                          <p:attrName>fillcolor</p:attrName>
                                        </p:attrNameLst>
                                      </p:cBhvr>
                                      <p:to>
                                        <a:schemeClr val="accent2"/>
                                      </p:to>
                                    </p:animClr>
                                    <p:set>
                                      <p:cBhvr>
                                        <p:cTn id="17" dur="2000" fill="hold"/>
                                        <p:tgtEl>
                                          <p:spTgt spid="7"/>
                                        </p:tgtEl>
                                        <p:attrNameLst>
                                          <p:attrName>fill.type</p:attrName>
                                        </p:attrNameLst>
                                      </p:cBhvr>
                                      <p:to>
                                        <p:strVal val="solid"/>
                                      </p:to>
                                    </p:set>
                                    <p:set>
                                      <p:cBhvr>
                                        <p:cTn id="18" dur="2000" fill="hold"/>
                                        <p:tgtEl>
                                          <p:spTgt spid="7"/>
                                        </p:tgtEl>
                                        <p:attrNameLst>
                                          <p:attrName>fill.on</p:attrName>
                                        </p:attrNameLst>
                                      </p:cBhvr>
                                      <p:to>
                                        <p:strVal val="tru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blinds(horizontal)">
                                      <p:cBhvr>
                                        <p:cTn id="23" dur="5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blinds(horizontal)">
                                      <p:cBhvr>
                                        <p:cTn id="28" dur="500"/>
                                        <p:tgtEl>
                                          <p:spTgt spid="2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blinds(horizontal)">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blinds(horizontal)">
                                      <p:cBhvr>
                                        <p:cTn id="38" dur="500"/>
                                        <p:tgtEl>
                                          <p:spTgt spid="16"/>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37"/>
                                        </p:tgtEl>
                                        <p:attrNameLst>
                                          <p:attrName>style.visibility</p:attrName>
                                        </p:attrNameLst>
                                      </p:cBhvr>
                                      <p:to>
                                        <p:strVal val="visible"/>
                                      </p:to>
                                    </p:set>
                                    <p:animEffect transition="in" filter="blinds(horizontal)">
                                      <p:cBhvr>
                                        <p:cTn id="43" dur="500"/>
                                        <p:tgtEl>
                                          <p:spTgt spid="37"/>
                                        </p:tgtEl>
                                      </p:cBhvr>
                                    </p:animEffect>
                                  </p:childTnLst>
                                </p:cTn>
                              </p:par>
                              <p:par>
                                <p:cTn id="44" presetID="3" presetClass="entr" presetSubtype="10" fill="hold"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blinds(horizontal)">
                                      <p:cBhvr>
                                        <p:cTn id="46" dur="500"/>
                                        <p:tgtEl>
                                          <p:spTgt spid="34"/>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43"/>
                                        </p:tgtEl>
                                        <p:attrNameLst>
                                          <p:attrName>style.visibility</p:attrName>
                                        </p:attrNameLst>
                                      </p:cBhvr>
                                      <p:to>
                                        <p:strVal val="visible"/>
                                      </p:to>
                                    </p:set>
                                    <p:animEffect transition="in" filter="blinds(horizontal)">
                                      <p:cBhvr>
                                        <p:cTn id="51" dur="500"/>
                                        <p:tgtEl>
                                          <p:spTgt spid="43"/>
                                        </p:tgtEl>
                                      </p:cBhvr>
                                    </p:animEffect>
                                  </p:childTnLst>
                                </p:cTn>
                              </p:par>
                              <p:par>
                                <p:cTn id="52" presetID="3" presetClass="entr" presetSubtype="10" fill="hold"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blinds(horizontal)">
                                      <p:cBhvr>
                                        <p:cTn id="54" dur="500"/>
                                        <p:tgtEl>
                                          <p:spTgt spid="41"/>
                                        </p:tgtEl>
                                      </p:cBhvr>
                                    </p:animEffect>
                                  </p:childTnLst>
                                </p:cTn>
                              </p:par>
                              <p:par>
                                <p:cTn id="55" presetID="3" presetClass="exit" presetSubtype="10" fill="hold" nodeType="withEffect">
                                  <p:stCondLst>
                                    <p:cond delay="0"/>
                                  </p:stCondLst>
                                  <p:childTnLst>
                                    <p:animEffect transition="out" filter="blinds(horizontal)">
                                      <p:cBhvr>
                                        <p:cTn id="56" dur="500"/>
                                        <p:tgtEl>
                                          <p:spTgt spid="37"/>
                                        </p:tgtEl>
                                      </p:cBhvr>
                                    </p:animEffect>
                                    <p:set>
                                      <p:cBhvr>
                                        <p:cTn id="57" dur="1" fill="hold">
                                          <p:stCondLst>
                                            <p:cond delay="499"/>
                                          </p:stCondLst>
                                        </p:cTn>
                                        <p:tgtEl>
                                          <p:spTgt spid="37"/>
                                        </p:tgtEl>
                                        <p:attrNameLst>
                                          <p:attrName>style.visibility</p:attrName>
                                        </p:attrNameLst>
                                      </p:cBhvr>
                                      <p:to>
                                        <p:strVal val="hidden"/>
                                      </p:to>
                                    </p:set>
                                  </p:childTnLst>
                                </p:cTn>
                              </p:par>
                              <p:par>
                                <p:cTn id="58" presetID="3" presetClass="exit" presetSubtype="10" fill="hold" nodeType="withEffect">
                                  <p:stCondLst>
                                    <p:cond delay="0"/>
                                  </p:stCondLst>
                                  <p:childTnLst>
                                    <p:animEffect transition="out" filter="blinds(horizontal)">
                                      <p:cBhvr>
                                        <p:cTn id="59" dur="500"/>
                                        <p:tgtEl>
                                          <p:spTgt spid="34"/>
                                        </p:tgtEl>
                                      </p:cBhvr>
                                    </p:animEffect>
                                    <p:set>
                                      <p:cBhvr>
                                        <p:cTn id="60" dur="1" fill="hold">
                                          <p:stCondLst>
                                            <p:cond delay="499"/>
                                          </p:stCondLst>
                                        </p:cTn>
                                        <p:tgtEl>
                                          <p:spTgt spid="34"/>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blinds(horizontal)">
                                      <p:cBhvr>
                                        <p:cTn id="65"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Lease, mutation και ροή δεδοµένων (Ανάγνωση)</a:t>
            </a:r>
            <a:endParaRPr lang="el-GR" dirty="0"/>
          </a:p>
        </p:txBody>
      </p:sp>
      <p:sp>
        <p:nvSpPr>
          <p:cNvPr id="5" name="Rounded Rectangle 4"/>
          <p:cNvSpPr/>
          <p:nvPr/>
        </p:nvSpPr>
        <p:spPr>
          <a:xfrm>
            <a:off x="928663" y="2571744"/>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Client</a:t>
            </a:r>
          </a:p>
        </p:txBody>
      </p:sp>
      <p:sp>
        <p:nvSpPr>
          <p:cNvPr id="6" name="Rounded Rectangle 5"/>
          <p:cNvSpPr/>
          <p:nvPr/>
        </p:nvSpPr>
        <p:spPr>
          <a:xfrm>
            <a:off x="1071538"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7" name="Rounded Rectangle 6"/>
          <p:cNvSpPr/>
          <p:nvPr/>
        </p:nvSpPr>
        <p:spPr>
          <a:xfrm>
            <a:off x="3286117"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8" name="Rounded Rectangle 7"/>
          <p:cNvSpPr/>
          <p:nvPr/>
        </p:nvSpPr>
        <p:spPr>
          <a:xfrm>
            <a:off x="5500694"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9" name="Rounded Rectangle 8"/>
          <p:cNvSpPr/>
          <p:nvPr/>
        </p:nvSpPr>
        <p:spPr>
          <a:xfrm>
            <a:off x="4357686" y="2143116"/>
            <a:ext cx="3571900"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Master</a:t>
            </a:r>
            <a:endParaRPr lang="el-GR" dirty="0"/>
          </a:p>
        </p:txBody>
      </p:sp>
      <p:cxnSp>
        <p:nvCxnSpPr>
          <p:cNvPr id="10" name="Elbow Connector 9"/>
          <p:cNvCxnSpPr>
            <a:stCxn id="9" idx="2"/>
            <a:endCxn id="8" idx="0"/>
          </p:cNvCxnSpPr>
          <p:nvPr/>
        </p:nvCxnSpPr>
        <p:spPr>
          <a:xfrm rot="16200000" flipH="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9" idx="2"/>
            <a:endCxn id="7" idx="0"/>
          </p:cNvCxnSpPr>
          <p:nvPr/>
        </p:nvCxnSpPr>
        <p:spPr>
          <a:xfrm rot="5400000">
            <a:off x="4607719" y="3250406"/>
            <a:ext cx="1143008" cy="192882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a:stCxn id="9" idx="2"/>
            <a:endCxn id="6" idx="0"/>
          </p:cNvCxnSpPr>
          <p:nvPr/>
        </p:nvCxnSpPr>
        <p:spPr>
          <a:xfrm rot="5400000">
            <a:off x="3500430" y="2143117"/>
            <a:ext cx="1143008" cy="41434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8" idx="0"/>
            <a:endCxn id="9" idx="2"/>
          </p:cNvCxnSpPr>
          <p:nvPr/>
        </p:nvCxnSpPr>
        <p:spPr>
          <a:xfrm rot="16200000" flipV="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786050" y="2714620"/>
            <a:ext cx="1571636" cy="1588"/>
          </a:xfrm>
          <a:prstGeom prst="straightConnector1">
            <a:avLst/>
          </a:prstGeom>
          <a:ln>
            <a:headEnd type="none"/>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7" idx="0"/>
            <a:endCxn id="5" idx="2"/>
          </p:cNvCxnSpPr>
          <p:nvPr/>
        </p:nvCxnSpPr>
        <p:spPr>
          <a:xfrm rot="16200000" flipV="1">
            <a:off x="2250265" y="2821777"/>
            <a:ext cx="1571636" cy="2357454"/>
          </a:xfrm>
          <a:prstGeom prst="straightConnector1">
            <a:avLst/>
          </a:prstGeom>
          <a:ln>
            <a:prstDash val="dash"/>
            <a:headEnd type="arrow"/>
            <a:tailEnd type="non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786050" y="3000372"/>
            <a:ext cx="1571636" cy="1588"/>
          </a:xfrm>
          <a:prstGeom prst="straightConnector1">
            <a:avLst/>
          </a:prstGeom>
          <a:ln>
            <a:headEnd type="arrow"/>
            <a:tailEnd type="non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16200000" flipV="1">
            <a:off x="2035951" y="2821777"/>
            <a:ext cx="1571636" cy="2357454"/>
          </a:xfrm>
          <a:prstGeom prst="straightConnector1">
            <a:avLst/>
          </a:prstGeom>
          <a:ln>
            <a:prstDash val="dash"/>
            <a:headEnd type="none"/>
            <a:tailEnd type="arrow"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7"/>
                                        </p:tgtEl>
                                        <p:attrNameLst>
                                          <p:attrName>style.visibility</p:attrName>
                                        </p:attrNameLst>
                                      </p:cBhvr>
                                      <p:to>
                                        <p:strVal val="visible"/>
                                      </p:to>
                                    </p:set>
                                    <p:animEffect transition="in" filter="blinds(horizontal)">
                                      <p:cBhvr>
                                        <p:cTn id="22"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Διαχείριση </a:t>
            </a:r>
            <a:r>
              <a:rPr lang="en-US" dirty="0" smtClean="0"/>
              <a:t>namespace </a:t>
            </a:r>
            <a:r>
              <a:rPr lang="el-GR" dirty="0" smtClean="0"/>
              <a:t>και </a:t>
            </a:r>
            <a:r>
              <a:rPr lang="en-US" dirty="0" smtClean="0"/>
              <a:t>locking</a:t>
            </a:r>
            <a:endParaRPr lang="el-GR" dirty="0"/>
          </a:p>
        </p:txBody>
      </p:sp>
      <p:sp>
        <p:nvSpPr>
          <p:cNvPr id="3" name="Content Placeholder 2"/>
          <p:cNvSpPr>
            <a:spLocks noGrp="1"/>
          </p:cNvSpPr>
          <p:nvPr>
            <p:ph idx="1"/>
          </p:nvPr>
        </p:nvSpPr>
        <p:spPr/>
        <p:txBody>
          <a:bodyPr/>
          <a:lstStyle/>
          <a:p>
            <a:r>
              <a:rPr lang="el-GR" dirty="0" smtClean="0"/>
              <a:t>Υπάρχει αντιστοίχηση μεταξύ ενός αρχείου και του πλήρους </a:t>
            </a:r>
            <a:r>
              <a:rPr lang="en-US" dirty="0" smtClean="0"/>
              <a:t>pathname </a:t>
            </a:r>
            <a:r>
              <a:rPr lang="el-GR" dirty="0" smtClean="0"/>
              <a:t>του.</a:t>
            </a:r>
            <a:endParaRPr lang="en-US" dirty="0" smtClean="0"/>
          </a:p>
          <a:p>
            <a:r>
              <a:rPr lang="en-US" dirty="0" smtClean="0"/>
              <a:t>Read</a:t>
            </a:r>
            <a:r>
              <a:rPr lang="el-GR" dirty="0" smtClean="0"/>
              <a:t> </a:t>
            </a:r>
            <a:r>
              <a:rPr lang="en-US" dirty="0" smtClean="0"/>
              <a:t>lock</a:t>
            </a:r>
            <a:r>
              <a:rPr lang="el-GR" dirty="0" smtClean="0"/>
              <a:t>.</a:t>
            </a:r>
            <a:endParaRPr lang="en-US" dirty="0" smtClean="0"/>
          </a:p>
          <a:p>
            <a:r>
              <a:rPr lang="en-US" dirty="0" smtClean="0"/>
              <a:t>Write lock</a:t>
            </a:r>
            <a:r>
              <a:rPr lang="el-GR" dirty="0" smtClean="0"/>
              <a:t>.</a:t>
            </a:r>
          </a:p>
          <a:p>
            <a:r>
              <a:rPr lang="el-GR" dirty="0" smtClean="0"/>
              <a:t>Παράλληλες αλλαγές στο ίδιο </a:t>
            </a:r>
            <a:r>
              <a:rPr lang="en-US" dirty="0" smtClean="0"/>
              <a:t>directory.</a:t>
            </a:r>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Τοποθέτηση αντιγράφων</a:t>
            </a:r>
            <a:endParaRPr lang="el-GR" dirty="0"/>
          </a:p>
        </p:txBody>
      </p:sp>
      <p:sp>
        <p:nvSpPr>
          <p:cNvPr id="3" name="Content Placeholder 2"/>
          <p:cNvSpPr>
            <a:spLocks noGrp="1"/>
          </p:cNvSpPr>
          <p:nvPr>
            <p:ph idx="1"/>
          </p:nvPr>
        </p:nvSpPr>
        <p:spPr/>
        <p:txBody>
          <a:bodyPr/>
          <a:lstStyle/>
          <a:p>
            <a:r>
              <a:rPr lang="el-GR" dirty="0" smtClean="0"/>
              <a:t>Μεγιστοποίηση αξιοπιστίας και διαθεσιµότητας δεδοµένων.</a:t>
            </a:r>
          </a:p>
          <a:p>
            <a:r>
              <a:rPr lang="el-GR" dirty="0" smtClean="0"/>
              <a:t>Μεγιστοποίηση χρήσης bandwidth.</a:t>
            </a:r>
          </a:p>
          <a:p>
            <a:r>
              <a:rPr lang="el-GR" dirty="0" smtClean="0"/>
              <a:t>Ο χρήστης μπορεί να επιλέξει τον αριθμό των επιπλέον αντιγράφων </a:t>
            </a:r>
            <a:r>
              <a:rPr lang="en-US" dirty="0" smtClean="0"/>
              <a:t>(replicas)</a:t>
            </a:r>
            <a:r>
              <a:rPr lang="el-GR" dirty="0" smtClean="0"/>
              <a:t>.</a:t>
            </a:r>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Ισορροπία δεσµευµένων πόρων</a:t>
            </a:r>
            <a:endParaRPr lang="el-GR" dirty="0"/>
          </a:p>
        </p:txBody>
      </p:sp>
      <p:sp>
        <p:nvSpPr>
          <p:cNvPr id="3" name="Content Placeholder 2"/>
          <p:cNvSpPr>
            <a:spLocks noGrp="1"/>
          </p:cNvSpPr>
          <p:nvPr>
            <p:ph idx="1"/>
          </p:nvPr>
        </p:nvSpPr>
        <p:spPr/>
        <p:txBody>
          <a:bodyPr/>
          <a:lstStyle/>
          <a:p>
            <a:r>
              <a:rPr lang="el-GR" dirty="0" smtClean="0"/>
              <a:t>Νέα αντίγραφα τοποθετούνται σε κόµβους µε σχετικά ελαφρύ φορτίο.</a:t>
            </a:r>
          </a:p>
          <a:p>
            <a:r>
              <a:rPr lang="el-GR" dirty="0" smtClean="0"/>
              <a:t>΄Ισος καταµερισµός δηµιουργιών αρχείων ανά chunkserver.</a:t>
            </a:r>
          </a:p>
          <a:p>
            <a:r>
              <a:rPr lang="el-GR" dirty="0" smtClean="0"/>
              <a:t>Καταµερισµός αντιγράφων.</a:t>
            </a:r>
          </a:p>
          <a:p>
            <a:r>
              <a:rPr lang="el-GR" dirty="0" smtClean="0"/>
              <a:t>Ο master δίνει προτεραιότητες στην αντιγραφή.</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Περιεχόμενα</a:t>
            </a:r>
            <a:endParaRPr lang="el-GR" dirty="0"/>
          </a:p>
        </p:txBody>
      </p:sp>
      <p:sp>
        <p:nvSpPr>
          <p:cNvPr id="3" name="Content Placeholder 2"/>
          <p:cNvSpPr>
            <a:spLocks noGrp="1"/>
          </p:cNvSpPr>
          <p:nvPr>
            <p:ph idx="1"/>
          </p:nvPr>
        </p:nvSpPr>
        <p:spPr/>
        <p:txBody>
          <a:bodyPr/>
          <a:lstStyle/>
          <a:p>
            <a:r>
              <a:rPr lang="el-GR" dirty="0" smtClean="0"/>
              <a:t>Εισαγωγή</a:t>
            </a:r>
            <a:endParaRPr lang="en-US" dirty="0" smtClean="0"/>
          </a:p>
          <a:p>
            <a:r>
              <a:rPr lang="en-US" dirty="0" smtClean="0"/>
              <a:t>GFS</a:t>
            </a:r>
          </a:p>
          <a:p>
            <a:r>
              <a:rPr lang="en-US" dirty="0" smtClean="0"/>
              <a:t>HDFS</a:t>
            </a:r>
          </a:p>
          <a:p>
            <a:r>
              <a:rPr lang="en-US" dirty="0" err="1" smtClean="0"/>
              <a:t>BigTable</a:t>
            </a:r>
            <a:endParaRPr lang="en-US" dirty="0" smtClean="0"/>
          </a:p>
          <a:p>
            <a:r>
              <a:rPr lang="en-US" dirty="0" smtClean="0"/>
              <a:t>Cassandra</a:t>
            </a:r>
          </a:p>
          <a:p>
            <a:pPr marL="0" indent="0">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Garbage collection</a:t>
            </a:r>
            <a:endParaRPr lang="el-GR" dirty="0"/>
          </a:p>
        </p:txBody>
      </p:sp>
      <p:sp>
        <p:nvSpPr>
          <p:cNvPr id="3" name="Content Placeholder 2"/>
          <p:cNvSpPr>
            <a:spLocks noGrp="1"/>
          </p:cNvSpPr>
          <p:nvPr>
            <p:ph idx="1"/>
          </p:nvPr>
        </p:nvSpPr>
        <p:spPr/>
        <p:txBody>
          <a:bodyPr/>
          <a:lstStyle/>
          <a:p>
            <a:r>
              <a:rPr lang="el-GR" dirty="0" smtClean="0"/>
              <a:t>Μετονοµασία αρχείου προς διαγραφή.</a:t>
            </a:r>
          </a:p>
          <a:p>
            <a:r>
              <a:rPr lang="el-GR" dirty="0" smtClean="0"/>
              <a:t>Περιοδικός έλεγχος για τη διαγραφή τους.</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Stale replica detection</a:t>
            </a:r>
            <a:endParaRPr lang="el-GR" dirty="0"/>
          </a:p>
        </p:txBody>
      </p:sp>
      <p:sp>
        <p:nvSpPr>
          <p:cNvPr id="3" name="Content Placeholder 2"/>
          <p:cNvSpPr>
            <a:spLocks noGrp="1"/>
          </p:cNvSpPr>
          <p:nvPr>
            <p:ph idx="1"/>
          </p:nvPr>
        </p:nvSpPr>
        <p:spPr/>
        <p:txBody>
          <a:bodyPr/>
          <a:lstStyle/>
          <a:p>
            <a:r>
              <a:rPr lang="en-US" dirty="0" smtClean="0"/>
              <a:t>Chunk version number.</a:t>
            </a:r>
          </a:p>
          <a:p>
            <a:r>
              <a:rPr lang="el-GR" dirty="0" smtClean="0"/>
              <a:t>Αυξάνεται µε κάθε µίσθωση.</a:t>
            </a:r>
          </a:p>
          <a:p>
            <a:r>
              <a:rPr lang="el-GR" dirty="0" smtClean="0"/>
              <a:t>Παλιά αντίγραφα αφαιρούνται από το µηχανισµό </a:t>
            </a:r>
            <a:r>
              <a:rPr lang="en-US" dirty="0" smtClean="0"/>
              <a:t>garbage collection</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Υψηλή διαθεσιµότητα</a:t>
            </a:r>
            <a:endParaRPr lang="el-GR" dirty="0"/>
          </a:p>
        </p:txBody>
      </p:sp>
      <p:sp>
        <p:nvSpPr>
          <p:cNvPr id="3" name="Content Placeholder 2"/>
          <p:cNvSpPr>
            <a:spLocks noGrp="1"/>
          </p:cNvSpPr>
          <p:nvPr>
            <p:ph idx="1"/>
          </p:nvPr>
        </p:nvSpPr>
        <p:spPr/>
        <p:txBody>
          <a:bodyPr/>
          <a:lstStyle/>
          <a:p>
            <a:r>
              <a:rPr lang="el-GR" dirty="0" smtClean="0"/>
              <a:t>Γρήγορη ανάρρωση από σφάλματα.</a:t>
            </a:r>
          </a:p>
          <a:p>
            <a:r>
              <a:rPr lang="el-GR" dirty="0" smtClean="0"/>
              <a:t>Πολλαπλά αντίγραφα.</a:t>
            </a:r>
          </a:p>
          <a:p>
            <a:r>
              <a:rPr lang="el-GR" dirty="0" smtClean="0"/>
              <a:t>Αντιγραφή της κατάστασης του master.</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Ακεραιότητα δεδοµένων</a:t>
            </a:r>
            <a:endParaRPr lang="el-GR" dirty="0"/>
          </a:p>
        </p:txBody>
      </p:sp>
      <p:sp>
        <p:nvSpPr>
          <p:cNvPr id="3" name="Content Placeholder 2"/>
          <p:cNvSpPr>
            <a:spLocks noGrp="1"/>
          </p:cNvSpPr>
          <p:nvPr>
            <p:ph idx="1"/>
          </p:nvPr>
        </p:nvSpPr>
        <p:spPr/>
        <p:txBody>
          <a:bodyPr/>
          <a:lstStyle/>
          <a:p>
            <a:r>
              <a:rPr lang="el-GR" dirty="0" smtClean="0"/>
              <a:t>Δεν είναι σωστό και πρακτικό να γίνεται έλεγχος μεταξύ των </a:t>
            </a:r>
            <a:r>
              <a:rPr lang="en-US" dirty="0" smtClean="0"/>
              <a:t>chunks</a:t>
            </a:r>
            <a:r>
              <a:rPr lang="el-GR" dirty="0" smtClean="0"/>
              <a:t>.</a:t>
            </a:r>
          </a:p>
          <a:p>
            <a:r>
              <a:rPr lang="el-GR" dirty="0" smtClean="0"/>
              <a:t>Χρήση checksums.</a:t>
            </a:r>
          </a:p>
          <a:p>
            <a:r>
              <a:rPr lang="el-GR" dirty="0" smtClean="0"/>
              <a:t>Έλεγχος δεδοµένων πριν µεταφερθούν.</a:t>
            </a:r>
          </a:p>
          <a:p>
            <a:r>
              <a:rPr lang="el-GR" dirty="0" smtClean="0"/>
              <a:t>Περιοδική εξέταση για </a:t>
            </a:r>
            <a:r>
              <a:rPr lang="en-US" dirty="0" smtClean="0"/>
              <a:t>corrupted chunks.</a:t>
            </a: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n-US" dirty="0" smtClean="0">
                <a:solidFill>
                  <a:schemeClr val="tx2">
                    <a:lumMod val="75000"/>
                  </a:schemeClr>
                </a:solidFill>
              </a:rPr>
              <a:t>Hadoop HDFS</a:t>
            </a:r>
            <a:endParaRPr lang="el-GR" dirty="0">
              <a:solidFill>
                <a:schemeClr val="tx2">
                  <a:lumMod val="75000"/>
                </a:schemeClr>
              </a:solidFill>
            </a:endParaRPr>
          </a:p>
        </p:txBody>
      </p:sp>
      <p:sp>
        <p:nvSpPr>
          <p:cNvPr id="3" name="2 - Θέση περιεχομένου"/>
          <p:cNvSpPr>
            <a:spLocks noGrp="1"/>
          </p:cNvSpPr>
          <p:nvPr>
            <p:ph idx="1"/>
          </p:nvPr>
        </p:nvSpPr>
        <p:spPr/>
        <p:txBody>
          <a:bodyPr>
            <a:normAutofit/>
          </a:bodyPr>
          <a:lstStyle/>
          <a:p>
            <a:r>
              <a:rPr lang="en-US" dirty="0" smtClean="0"/>
              <a:t>Hadoop Distributed File System (HDFS) </a:t>
            </a:r>
            <a:r>
              <a:rPr lang="el-GR" dirty="0" smtClean="0"/>
              <a:t>είναι το πρωτεύον αποθηκευτικό σύστημα που χρησιμοποιείται από όλες τις εφαρμογές </a:t>
            </a:r>
            <a:r>
              <a:rPr lang="en-US" dirty="0" smtClean="0"/>
              <a:t>Hadoop.</a:t>
            </a:r>
          </a:p>
          <a:p>
            <a:r>
              <a:rPr lang="el-GR" dirty="0" smtClean="0"/>
              <a:t>Το </a:t>
            </a:r>
            <a:r>
              <a:rPr lang="en-US" dirty="0" smtClean="0"/>
              <a:t>HDFS </a:t>
            </a:r>
            <a:r>
              <a:rPr lang="el-GR" dirty="0" smtClean="0"/>
              <a:t>διασπάει το δεδομένα σε </a:t>
            </a:r>
            <a:r>
              <a:rPr lang="en-US" dirty="0" smtClean="0"/>
              <a:t>blocks </a:t>
            </a:r>
            <a:r>
              <a:rPr lang="el-GR" dirty="0" smtClean="0"/>
              <a:t>και δημιουργεί αντίγραφα τους σε διαφορετικούς υπολογιστικούς κόμβους για να επιτύχει αξιόπιστους και υπερβολικά γρήγορους υπολογισμούς .</a:t>
            </a:r>
          </a:p>
          <a:p>
            <a:r>
              <a:rPr lang="el-GR" dirty="0" smtClean="0"/>
              <a:t>Φροντίζει για τα αντίγραφα και την τοπικότητα των δεδομένων</a:t>
            </a:r>
            <a:endParaRPr lang="en-US" dirty="0" smtClean="0"/>
          </a:p>
          <a:p>
            <a:r>
              <a:rPr lang="el-GR" dirty="0" smtClean="0"/>
              <a:t>Ξεκίνησε σαν </a:t>
            </a:r>
            <a:r>
              <a:rPr lang="en-US" dirty="0" smtClean="0"/>
              <a:t>open source </a:t>
            </a:r>
            <a:r>
              <a:rPr lang="el-GR" dirty="0" smtClean="0"/>
              <a:t>υλοποίηση του </a:t>
            </a:r>
            <a:r>
              <a:rPr lang="en-US" dirty="0" err="1" smtClean="0"/>
              <a:t>GFS</a:t>
            </a: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5400" dirty="0" smtClean="0"/>
              <a:t>Πλεονεκτήματα</a:t>
            </a:r>
            <a:r>
              <a:rPr lang="el-GR" dirty="0" smtClean="0">
                <a:solidFill>
                  <a:schemeClr val="bg1"/>
                </a:solidFill>
              </a:rPr>
              <a:t> </a:t>
            </a:r>
            <a:r>
              <a:rPr lang="el-GR" sz="5400" dirty="0" smtClean="0"/>
              <a:t>του</a:t>
            </a:r>
            <a:r>
              <a:rPr lang="el-GR" dirty="0" smtClean="0">
                <a:solidFill>
                  <a:schemeClr val="bg1"/>
                </a:solidFill>
              </a:rPr>
              <a:t> </a:t>
            </a:r>
            <a:r>
              <a:rPr lang="en-US" sz="5400" dirty="0" err="1" smtClean="0"/>
              <a:t>Hadoop</a:t>
            </a:r>
            <a:r>
              <a:rPr lang="en-US" dirty="0" smtClean="0">
                <a:solidFill>
                  <a:schemeClr val="bg1"/>
                </a:solidFill>
              </a:rPr>
              <a:t> </a:t>
            </a:r>
            <a:r>
              <a:rPr lang="en-US" sz="5400" dirty="0" err="1" smtClean="0"/>
              <a:t>HDFS</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Κατανεμημένο αποθηκευτικό σύστημα πολύ μεγάλου μεγέθους.</a:t>
            </a:r>
          </a:p>
          <a:p>
            <a:pPr lvl="1"/>
            <a:r>
              <a:rPr lang="el-GR" dirty="0" smtClean="0"/>
              <a:t>10.000 κόμβοι.</a:t>
            </a:r>
          </a:p>
          <a:p>
            <a:pPr lvl="1"/>
            <a:r>
              <a:rPr lang="el-GR" dirty="0" smtClean="0"/>
              <a:t>100.000.000 αρχεία.</a:t>
            </a:r>
          </a:p>
          <a:p>
            <a:pPr lvl="1"/>
            <a:r>
              <a:rPr lang="el-GR" dirty="0" err="1" smtClean="0"/>
              <a:t>10PB</a:t>
            </a:r>
            <a:r>
              <a:rPr lang="el-GR" dirty="0" smtClean="0"/>
              <a:t> αποθηκευτικός χώρος.</a:t>
            </a:r>
          </a:p>
          <a:p>
            <a:r>
              <a:rPr lang="el-GR" dirty="0" smtClean="0"/>
              <a:t>Βασίζεται σε φθηνό </a:t>
            </a:r>
            <a:r>
              <a:rPr lang="el-GR" dirty="0" err="1" smtClean="0"/>
              <a:t>Hardware</a:t>
            </a:r>
            <a:r>
              <a:rPr lang="el-GR" dirty="0" smtClean="0"/>
              <a:t>.</a:t>
            </a:r>
          </a:p>
          <a:p>
            <a:pPr lvl="1"/>
            <a:r>
              <a:rPr lang="el-GR" dirty="0" smtClean="0"/>
              <a:t>Κρατούνται αντίγραφα ασφαλείας των αρχείων ώστε να αντιμετωπίζονται οι βλάβες.</a:t>
            </a:r>
          </a:p>
          <a:p>
            <a:pPr lvl="1"/>
            <a:r>
              <a:rPr lang="el-GR" dirty="0" smtClean="0"/>
              <a:t>Ανίχνευση βλαβών και ανάκτηση.</a:t>
            </a:r>
          </a:p>
          <a:p>
            <a:r>
              <a:rPr lang="el-GR" dirty="0" smtClean="0"/>
              <a:t>Είναι βελτιστοποιημένο για </a:t>
            </a:r>
            <a:r>
              <a:rPr lang="el-GR" dirty="0" err="1" smtClean="0"/>
              <a:t>Batch</a:t>
            </a:r>
            <a:r>
              <a:rPr lang="el-GR" dirty="0" smtClean="0"/>
              <a:t> </a:t>
            </a:r>
            <a:r>
              <a:rPr lang="el-GR" dirty="0" err="1" smtClean="0"/>
              <a:t>processing</a:t>
            </a:r>
            <a:endParaRPr lang="el-GR" dirty="0" smtClean="0"/>
          </a:p>
          <a:p>
            <a:pPr lvl="1"/>
            <a:r>
              <a:rPr lang="el-GR" dirty="0" smtClean="0"/>
              <a:t>Οι τοποθεσίες των δεδομένων είναι διακριτές έτσι ώστε οι υπολογισμοί να μεταφέρονται εκεί που βρίσκονται τα δεδομένα</a:t>
            </a:r>
          </a:p>
          <a:p>
            <a:pPr lvl="1"/>
            <a:r>
              <a:rPr lang="el-GR" dirty="0" smtClean="0"/>
              <a:t>Παρέχει πολύ υψηλό συνολικό εύρος ζώνης</a:t>
            </a:r>
          </a:p>
          <a:p>
            <a:r>
              <a:rPr lang="el-GR" dirty="0" smtClean="0"/>
              <a:t>Ο χώρος αποθήκευσης μπορεί να βρίσκεται σε ετερογενή λειτουργικά συστήματα.</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Βασικές</a:t>
            </a:r>
            <a:r>
              <a:rPr lang="el-GR" dirty="0" smtClean="0">
                <a:solidFill>
                  <a:schemeClr val="bg1"/>
                </a:solidFill>
              </a:rPr>
              <a:t> </a:t>
            </a:r>
            <a:r>
              <a:rPr lang="el-GR" dirty="0" smtClean="0"/>
              <a:t>αρχές</a:t>
            </a:r>
            <a:r>
              <a:rPr lang="el-GR" dirty="0" smtClean="0">
                <a:solidFill>
                  <a:schemeClr val="bg1"/>
                </a:solidFill>
              </a:rPr>
              <a:t> </a:t>
            </a:r>
            <a:r>
              <a:rPr lang="el-GR" dirty="0" smtClean="0"/>
              <a:t>του</a:t>
            </a:r>
            <a:r>
              <a:rPr lang="el-GR" dirty="0" smtClean="0">
                <a:solidFill>
                  <a:schemeClr val="bg1"/>
                </a:solidFill>
              </a:rPr>
              <a:t> </a:t>
            </a:r>
            <a:r>
              <a:rPr lang="en-US" dirty="0" err="1" smtClean="0"/>
              <a:t>HDFS</a:t>
            </a:r>
            <a:endParaRPr lang="el-GR" dirty="0"/>
          </a:p>
        </p:txBody>
      </p:sp>
      <p:sp>
        <p:nvSpPr>
          <p:cNvPr id="3" name="2 - Θέση περιεχομένου"/>
          <p:cNvSpPr>
            <a:spLocks noGrp="1"/>
          </p:cNvSpPr>
          <p:nvPr>
            <p:ph idx="1"/>
          </p:nvPr>
        </p:nvSpPr>
        <p:spPr>
          <a:xfrm>
            <a:off x="457200" y="1935480"/>
            <a:ext cx="8229600" cy="4589864"/>
          </a:xfrm>
        </p:spPr>
        <p:txBody>
          <a:bodyPr>
            <a:normAutofit fontScale="85000" lnSpcReduction="10000"/>
          </a:bodyPr>
          <a:lstStyle/>
          <a:p>
            <a:r>
              <a:rPr lang="el-GR" dirty="0" smtClean="0"/>
              <a:t>Ο χώρος των αρχείων είναι ενιαίος για όλο το </a:t>
            </a:r>
            <a:r>
              <a:rPr lang="el-GR" dirty="0" err="1" smtClean="0"/>
              <a:t>cluster</a:t>
            </a:r>
            <a:endParaRPr lang="el-GR" dirty="0" smtClean="0"/>
          </a:p>
          <a:p>
            <a:r>
              <a:rPr lang="el-GR" dirty="0" smtClean="0"/>
              <a:t>Επιβλέπει την συνέπεια των δεδομένων</a:t>
            </a:r>
          </a:p>
          <a:p>
            <a:pPr lvl="1"/>
            <a:r>
              <a:rPr lang="el-GR" dirty="0" smtClean="0"/>
              <a:t> Βασίζεται στο μοντέλο </a:t>
            </a:r>
            <a:r>
              <a:rPr lang="el-GR" dirty="0" err="1" smtClean="0"/>
              <a:t>Write</a:t>
            </a:r>
            <a:r>
              <a:rPr lang="el-GR" dirty="0" smtClean="0"/>
              <a:t>-</a:t>
            </a:r>
            <a:r>
              <a:rPr lang="el-GR" dirty="0" err="1" smtClean="0"/>
              <a:t>once</a:t>
            </a:r>
            <a:r>
              <a:rPr lang="el-GR" dirty="0" smtClean="0"/>
              <a:t>-</a:t>
            </a:r>
            <a:r>
              <a:rPr lang="el-GR" dirty="0" err="1" smtClean="0"/>
              <a:t>read</a:t>
            </a:r>
            <a:r>
              <a:rPr lang="el-GR" dirty="0" smtClean="0"/>
              <a:t>-</a:t>
            </a:r>
            <a:r>
              <a:rPr lang="el-GR" dirty="0" err="1" smtClean="0"/>
              <a:t>many</a:t>
            </a:r>
            <a:endParaRPr lang="el-GR" dirty="0" smtClean="0"/>
          </a:p>
          <a:p>
            <a:pPr lvl="1"/>
            <a:r>
              <a:rPr lang="el-GR" dirty="0" smtClean="0"/>
              <a:t> Υποστηρίζεται στα αρχεία μόνο η διαδικασία </a:t>
            </a:r>
            <a:r>
              <a:rPr lang="el-GR" dirty="0" err="1" smtClean="0"/>
              <a:t>append</a:t>
            </a:r>
            <a:r>
              <a:rPr lang="el-GR" dirty="0" smtClean="0"/>
              <a:t> </a:t>
            </a:r>
          </a:p>
          <a:p>
            <a:r>
              <a:rPr lang="el-GR" dirty="0" smtClean="0"/>
              <a:t>  Τα αρχεία διασπόνται σε </a:t>
            </a:r>
            <a:r>
              <a:rPr lang="el-GR" dirty="0" err="1" smtClean="0"/>
              <a:t>blocks</a:t>
            </a:r>
            <a:endParaRPr lang="el-GR" dirty="0" smtClean="0"/>
          </a:p>
          <a:p>
            <a:pPr lvl="1"/>
            <a:r>
              <a:rPr lang="el-GR" dirty="0" smtClean="0"/>
              <a:t> Τυπικό μέγεθος </a:t>
            </a:r>
            <a:r>
              <a:rPr lang="el-GR" dirty="0" err="1" smtClean="0"/>
              <a:t>block</a:t>
            </a:r>
            <a:r>
              <a:rPr lang="el-GR" dirty="0" smtClean="0"/>
              <a:t> 128 </a:t>
            </a:r>
            <a:r>
              <a:rPr lang="el-GR" dirty="0" err="1" smtClean="0"/>
              <a:t>MB</a:t>
            </a:r>
            <a:r>
              <a:rPr lang="el-GR" dirty="0" smtClean="0"/>
              <a:t>.</a:t>
            </a:r>
          </a:p>
          <a:p>
            <a:pPr lvl="1"/>
            <a:r>
              <a:rPr lang="el-GR" dirty="0" smtClean="0"/>
              <a:t> Κάθε </a:t>
            </a:r>
            <a:r>
              <a:rPr lang="el-GR" dirty="0" err="1" smtClean="0"/>
              <a:t>block</a:t>
            </a:r>
            <a:r>
              <a:rPr lang="el-GR" dirty="0" smtClean="0"/>
              <a:t> αντιγράφεται σε πολλαπλούς κόμβους δεδομένων (</a:t>
            </a:r>
            <a:r>
              <a:rPr lang="el-GR" dirty="0" err="1" smtClean="0"/>
              <a:t>DataNodes</a:t>
            </a:r>
            <a:r>
              <a:rPr lang="el-GR" dirty="0" smtClean="0"/>
              <a:t>).</a:t>
            </a:r>
          </a:p>
          <a:p>
            <a:pPr lvl="1"/>
            <a:r>
              <a:rPr lang="el-GR" dirty="0" smtClean="0"/>
              <a:t>Τα </a:t>
            </a:r>
            <a:r>
              <a:rPr lang="el-GR" dirty="0" err="1" smtClean="0"/>
              <a:t>δεδοµένα</a:t>
            </a:r>
            <a:r>
              <a:rPr lang="el-GR" dirty="0" smtClean="0"/>
              <a:t> δεν γράφονται απευθείας στο δίσκο. Πρώτα αποθηκεύονται σε </a:t>
            </a:r>
            <a:r>
              <a:rPr lang="el-GR" dirty="0" err="1" smtClean="0"/>
              <a:t>buffer</a:t>
            </a:r>
            <a:r>
              <a:rPr lang="el-GR" dirty="0" smtClean="0"/>
              <a:t>.</a:t>
            </a:r>
          </a:p>
          <a:p>
            <a:r>
              <a:rPr lang="el-GR" dirty="0" smtClean="0"/>
              <a:t>Βασίζεται σε έξυπνους πελάτες (</a:t>
            </a:r>
            <a:r>
              <a:rPr lang="el-GR" dirty="0" err="1" smtClean="0"/>
              <a:t>Clients</a:t>
            </a:r>
            <a:r>
              <a:rPr lang="el-GR" dirty="0" smtClean="0"/>
              <a:t>).</a:t>
            </a:r>
          </a:p>
          <a:p>
            <a:pPr lvl="1"/>
            <a:r>
              <a:rPr lang="el-GR" dirty="0" smtClean="0"/>
              <a:t>Οι </a:t>
            </a:r>
            <a:r>
              <a:rPr lang="el-GR" dirty="0" err="1" smtClean="0"/>
              <a:t>Clients</a:t>
            </a:r>
            <a:r>
              <a:rPr lang="el-GR" dirty="0" smtClean="0"/>
              <a:t> μπορούν να βρουν την τοποθεσία των  </a:t>
            </a:r>
            <a:r>
              <a:rPr lang="el-GR" dirty="0" err="1" smtClean="0"/>
              <a:t>blocks</a:t>
            </a:r>
            <a:endParaRPr lang="el-GR" dirty="0" smtClean="0"/>
          </a:p>
          <a:p>
            <a:pPr lvl="1"/>
            <a:r>
              <a:rPr lang="el-GR" dirty="0" smtClean="0"/>
              <a:t> Οι </a:t>
            </a:r>
            <a:r>
              <a:rPr lang="el-GR" dirty="0" err="1" smtClean="0"/>
              <a:t>Client</a:t>
            </a:r>
            <a:r>
              <a:rPr lang="el-GR" dirty="0" smtClean="0"/>
              <a:t> προσπελαύνουν τα δεδομένα απευθείας στους  </a:t>
            </a:r>
            <a:r>
              <a:rPr lang="el-GR" dirty="0" err="1" smtClean="0"/>
              <a:t>DataNodes</a:t>
            </a:r>
            <a:endParaRPr lang="el-GR" dirty="0" smtClean="0"/>
          </a:p>
          <a:p>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l-GR" dirty="0" smtClean="0"/>
              <a:t>Η</a:t>
            </a:r>
            <a:r>
              <a:rPr lang="el-GR" dirty="0" smtClean="0">
                <a:solidFill>
                  <a:schemeClr val="bg1"/>
                </a:solidFill>
              </a:rPr>
              <a:t> </a:t>
            </a:r>
            <a:r>
              <a:rPr lang="el-GR" dirty="0" smtClean="0"/>
              <a:t>αρχιτεκτονική</a:t>
            </a:r>
            <a:r>
              <a:rPr lang="el-GR" dirty="0" smtClean="0">
                <a:solidFill>
                  <a:schemeClr val="bg1"/>
                </a:solidFill>
              </a:rPr>
              <a:t> </a:t>
            </a:r>
            <a:r>
              <a:rPr lang="el-GR" dirty="0" smtClean="0"/>
              <a:t>του</a:t>
            </a:r>
            <a:r>
              <a:rPr lang="el-GR" dirty="0" smtClean="0">
                <a:solidFill>
                  <a:schemeClr val="bg1"/>
                </a:solidFill>
              </a:rPr>
              <a:t> </a:t>
            </a:r>
            <a:r>
              <a:rPr lang="en-US" dirty="0" smtClean="0"/>
              <a:t>HDFS</a:t>
            </a:r>
            <a:endParaRPr lang="el-GR" dirty="0"/>
          </a:p>
        </p:txBody>
      </p:sp>
      <p:sp>
        <p:nvSpPr>
          <p:cNvPr id="3" name="2 - Θέση περιεχομένου"/>
          <p:cNvSpPr>
            <a:spLocks noGrp="1"/>
          </p:cNvSpPr>
          <p:nvPr>
            <p:ph idx="1"/>
          </p:nvPr>
        </p:nvSpPr>
        <p:spPr/>
        <p:txBody>
          <a:bodyPr>
            <a:normAutofit/>
          </a:bodyPr>
          <a:lstStyle/>
          <a:p>
            <a:pPr>
              <a:buNone/>
            </a:pPr>
            <a:r>
              <a:rPr lang="en-US" dirty="0" smtClean="0"/>
              <a:t> </a:t>
            </a:r>
          </a:p>
        </p:txBody>
      </p:sp>
      <p:sp>
        <p:nvSpPr>
          <p:cNvPr id="4" name="AutoShape 2"/>
          <p:cNvSpPr>
            <a:spLocks noChangeArrowheads="1"/>
          </p:cNvSpPr>
          <p:nvPr/>
        </p:nvSpPr>
        <p:spPr bwMode="auto">
          <a:xfrm>
            <a:off x="4643438" y="2786059"/>
            <a:ext cx="787864" cy="636583"/>
          </a:xfrm>
          <a:prstGeom prst="roundRect">
            <a:avLst>
              <a:gd name="adj" fmla="val 16667"/>
            </a:avLst>
          </a:prstGeom>
          <a:solidFill>
            <a:srgbClr val="BBE0E3"/>
          </a:solidFill>
          <a:ln w="9360">
            <a:solidFill>
              <a:srgbClr val="000000"/>
            </a:solidFill>
            <a:miter lim="800000"/>
            <a:headEnd/>
            <a:tailEnd/>
          </a:ln>
        </p:spPr>
        <p:txBody>
          <a:bodyPr wrap="none" lIns="81631" tIns="42448" rIns="81631" bIns="42448" anchor="ctr" anchorCtr="1"/>
          <a:lstStyle/>
          <a:p>
            <a:pPr defTabSz="828589">
              <a:lnSpc>
                <a:spcPct val="93000"/>
              </a:lnSpc>
              <a:buClr>
                <a:srgbClr val="000000"/>
              </a:buClr>
              <a:buSzPct val="45000"/>
            </a:pPr>
            <a:r>
              <a:rPr lang="en-GB" sz="1200" b="1" dirty="0">
                <a:solidFill>
                  <a:srgbClr val="000000"/>
                </a:solidFill>
              </a:rPr>
              <a:t>Secondary</a:t>
            </a:r>
          </a:p>
          <a:p>
            <a:pPr defTabSz="828589">
              <a:lnSpc>
                <a:spcPct val="93000"/>
              </a:lnSpc>
              <a:buClr>
                <a:srgbClr val="000000"/>
              </a:buClr>
              <a:buSzPct val="45000"/>
            </a:pPr>
            <a:r>
              <a:rPr lang="en-GB" sz="1200" b="1" dirty="0" err="1">
                <a:solidFill>
                  <a:srgbClr val="000000"/>
                </a:solidFill>
              </a:rPr>
              <a:t>NameNode</a:t>
            </a:r>
            <a:endParaRPr lang="en-GB" sz="1200" b="1" dirty="0">
              <a:solidFill>
                <a:srgbClr val="000000"/>
              </a:solidFill>
            </a:endParaRPr>
          </a:p>
        </p:txBody>
      </p:sp>
      <p:sp>
        <p:nvSpPr>
          <p:cNvPr id="5" name="Oval 3"/>
          <p:cNvSpPr>
            <a:spLocks noChangeArrowheads="1"/>
          </p:cNvSpPr>
          <p:nvPr/>
        </p:nvSpPr>
        <p:spPr bwMode="auto">
          <a:xfrm>
            <a:off x="658040" y="3086105"/>
            <a:ext cx="777053" cy="518035"/>
          </a:xfrm>
          <a:prstGeom prst="ellipse">
            <a:avLst/>
          </a:prstGeom>
          <a:solidFill>
            <a:srgbClr val="FF6600"/>
          </a:solidFill>
          <a:ln w="9360">
            <a:solidFill>
              <a:srgbClr val="000000"/>
            </a:solidFill>
            <a:miter lim="800000"/>
            <a:headEnd/>
            <a:tailEnd/>
          </a:ln>
        </p:spPr>
        <p:txBody>
          <a:bodyPr wrap="none" lIns="81631" tIns="42448" rIns="81631" bIns="42448"/>
          <a:lstStyle/>
          <a:p>
            <a:pPr algn="ctr" defTabSz="652395">
              <a:lnSpc>
                <a:spcPct val="93000"/>
              </a:lnSpc>
              <a:buClr>
                <a:srgbClr val="000000"/>
              </a:buClr>
              <a:buSzPct val="45000"/>
              <a:tabLst>
                <a:tab pos="657157" algn="l"/>
              </a:tabLst>
            </a:pPr>
            <a:r>
              <a:rPr lang="en-GB" sz="2000" b="1" dirty="0">
                <a:solidFill>
                  <a:srgbClr val="000000"/>
                </a:solidFill>
              </a:rPr>
              <a:t>Client</a:t>
            </a:r>
            <a:endParaRPr lang="en-GB" sz="700" b="1" dirty="0">
              <a:solidFill>
                <a:srgbClr val="000000"/>
              </a:solidFill>
            </a:endParaRPr>
          </a:p>
          <a:p>
            <a:pPr algn="ctr" defTabSz="652395">
              <a:lnSpc>
                <a:spcPct val="93000"/>
              </a:lnSpc>
              <a:buClr>
                <a:srgbClr val="000000"/>
              </a:buClr>
              <a:buSzPct val="45000"/>
              <a:tabLst>
                <a:tab pos="657157" algn="l"/>
              </a:tabLst>
            </a:pPr>
            <a:endParaRPr lang="en-GB" dirty="0">
              <a:solidFill>
                <a:srgbClr val="000000"/>
              </a:solidFill>
            </a:endParaRPr>
          </a:p>
        </p:txBody>
      </p:sp>
      <p:sp>
        <p:nvSpPr>
          <p:cNvPr id="6" name="Rectangle 4"/>
          <p:cNvSpPr>
            <a:spLocks noChangeArrowheads="1"/>
          </p:cNvSpPr>
          <p:nvPr/>
        </p:nvSpPr>
        <p:spPr bwMode="auto">
          <a:xfrm>
            <a:off x="44491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 name="Rectangle 5"/>
          <p:cNvSpPr>
            <a:spLocks noChangeArrowheads="1"/>
          </p:cNvSpPr>
          <p:nvPr/>
        </p:nvSpPr>
        <p:spPr bwMode="auto">
          <a:xfrm>
            <a:off x="5363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 name="Rectangle 6"/>
          <p:cNvSpPr>
            <a:spLocks noChangeArrowheads="1"/>
          </p:cNvSpPr>
          <p:nvPr/>
        </p:nvSpPr>
        <p:spPr bwMode="auto">
          <a:xfrm>
            <a:off x="49050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 name="Rectangle 7"/>
          <p:cNvSpPr>
            <a:spLocks noChangeArrowheads="1"/>
          </p:cNvSpPr>
          <p:nvPr/>
        </p:nvSpPr>
        <p:spPr bwMode="auto">
          <a:xfrm>
            <a:off x="7192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 name="Rectangle 8"/>
          <p:cNvSpPr>
            <a:spLocks noChangeArrowheads="1"/>
          </p:cNvSpPr>
          <p:nvPr/>
        </p:nvSpPr>
        <p:spPr bwMode="auto">
          <a:xfrm>
            <a:off x="67338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 name="Rectangle 9"/>
          <p:cNvSpPr>
            <a:spLocks noChangeArrowheads="1"/>
          </p:cNvSpPr>
          <p:nvPr/>
        </p:nvSpPr>
        <p:spPr bwMode="auto">
          <a:xfrm>
            <a:off x="6277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 name="Rectangle 10"/>
          <p:cNvSpPr>
            <a:spLocks noChangeArrowheads="1"/>
          </p:cNvSpPr>
          <p:nvPr/>
        </p:nvSpPr>
        <p:spPr bwMode="auto">
          <a:xfrm>
            <a:off x="5819418"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 name="Rectangle 11"/>
          <p:cNvSpPr>
            <a:spLocks noChangeArrowheads="1"/>
          </p:cNvSpPr>
          <p:nvPr/>
        </p:nvSpPr>
        <p:spPr bwMode="auto">
          <a:xfrm>
            <a:off x="35347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4" name="Rectangle 12"/>
          <p:cNvSpPr>
            <a:spLocks noChangeArrowheads="1"/>
          </p:cNvSpPr>
          <p:nvPr/>
        </p:nvSpPr>
        <p:spPr bwMode="auto">
          <a:xfrm>
            <a:off x="3990618"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5" name="AutoShape 13"/>
          <p:cNvSpPr>
            <a:spLocks/>
          </p:cNvSpPr>
          <p:nvPr/>
        </p:nvSpPr>
        <p:spPr bwMode="auto">
          <a:xfrm rot="16200000" flipV="1">
            <a:off x="5094783" y="3334845"/>
            <a:ext cx="454630" cy="4500593"/>
          </a:xfrm>
          <a:prstGeom prst="leftBrace">
            <a:avLst>
              <a:gd name="adj1" fmla="val 66469"/>
              <a:gd name="adj2" fmla="val 50000"/>
            </a:avLst>
          </a:prstGeom>
          <a:ln>
            <a:headEnd/>
            <a:tailEnd/>
          </a:ln>
        </p:spPr>
        <p:style>
          <a:lnRef idx="1">
            <a:schemeClr val="dk1"/>
          </a:lnRef>
          <a:fillRef idx="0">
            <a:schemeClr val="dk1"/>
          </a:fillRef>
          <a:effectRef idx="0">
            <a:schemeClr val="dk1"/>
          </a:effectRef>
          <a:fontRef idx="minor">
            <a:schemeClr val="tx1"/>
          </a:fontRef>
        </p:style>
        <p:txBody>
          <a:bodyPr wrap="none" lIns="91430" tIns="45715" rIns="91430" bIns="45715" anchor="ctr"/>
          <a:lstStyle/>
          <a:p>
            <a:endParaRPr lang="el-GR"/>
          </a:p>
        </p:txBody>
      </p:sp>
      <p:sp>
        <p:nvSpPr>
          <p:cNvPr id="16" name="Rectangle 14"/>
          <p:cNvSpPr>
            <a:spLocks noChangeArrowheads="1"/>
          </p:cNvSpPr>
          <p:nvPr/>
        </p:nvSpPr>
        <p:spPr bwMode="auto">
          <a:xfrm>
            <a:off x="30762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7" name="Rectangle 16"/>
          <p:cNvSpPr>
            <a:spLocks noChangeArrowheads="1"/>
          </p:cNvSpPr>
          <p:nvPr/>
        </p:nvSpPr>
        <p:spPr bwMode="auto">
          <a:xfrm>
            <a:off x="8358214" y="1500175"/>
            <a:ext cx="388526" cy="4572032"/>
          </a:xfrm>
          <a:prstGeom prst="rect">
            <a:avLst/>
          </a:prstGeom>
          <a:solidFill>
            <a:srgbClr val="E6FF00"/>
          </a:solidFill>
          <a:ln w="9525">
            <a:solidFill>
              <a:srgbClr val="000000"/>
            </a:solidFill>
            <a:round/>
            <a:headEnd/>
            <a:tailEnd/>
          </a:ln>
        </p:spPr>
        <p:txBody>
          <a:bodyPr wrap="none" lIns="91430" tIns="45715" rIns="91430" bIns="45715" anchor="ctr"/>
          <a:lstStyle/>
          <a:p>
            <a:endParaRPr lang="el-GR"/>
          </a:p>
        </p:txBody>
      </p:sp>
      <p:sp>
        <p:nvSpPr>
          <p:cNvPr id="18" name="AutoShape 17"/>
          <p:cNvSpPr>
            <a:spLocks noChangeArrowheads="1"/>
          </p:cNvSpPr>
          <p:nvPr/>
        </p:nvSpPr>
        <p:spPr bwMode="auto">
          <a:xfrm>
            <a:off x="4643438" y="1643051"/>
            <a:ext cx="785818" cy="636583"/>
          </a:xfrm>
          <a:prstGeom prst="roundRect">
            <a:avLst>
              <a:gd name="adj" fmla="val 16667"/>
            </a:avLst>
          </a:prstGeom>
          <a:solidFill>
            <a:srgbClr val="BBE0E3"/>
          </a:solidFill>
          <a:ln w="9360">
            <a:solidFill>
              <a:srgbClr val="000000"/>
            </a:solidFill>
            <a:miter lim="800000"/>
            <a:headEnd/>
            <a:tailEnd/>
          </a:ln>
        </p:spPr>
        <p:txBody>
          <a:bodyPr wrap="none" lIns="81631" tIns="42448" rIns="81631" bIns="42448" anchor="ctr" anchorCtr="1"/>
          <a:lstStyle/>
          <a:p>
            <a:pPr defTabSz="828589">
              <a:lnSpc>
                <a:spcPct val="93000"/>
              </a:lnSpc>
              <a:buClr>
                <a:srgbClr val="000000"/>
              </a:buClr>
              <a:buSzPct val="45000"/>
            </a:pPr>
            <a:r>
              <a:rPr lang="en-GB" sz="1200" b="1" dirty="0" err="1">
                <a:solidFill>
                  <a:srgbClr val="000000"/>
                </a:solidFill>
              </a:rPr>
              <a:t>NameNode</a:t>
            </a:r>
            <a:endParaRPr lang="en-GB" sz="1200" b="1" dirty="0">
              <a:solidFill>
                <a:srgbClr val="000000"/>
              </a:solidFill>
            </a:endParaRPr>
          </a:p>
        </p:txBody>
      </p:sp>
      <p:sp>
        <p:nvSpPr>
          <p:cNvPr id="19" name="AutoShape 18"/>
          <p:cNvSpPr>
            <a:spLocks noChangeArrowheads="1"/>
          </p:cNvSpPr>
          <p:nvPr/>
        </p:nvSpPr>
        <p:spPr bwMode="auto">
          <a:xfrm>
            <a:off x="5478982" y="1758954"/>
            <a:ext cx="2841099" cy="241286"/>
          </a:xfrm>
          <a:prstGeom prst="leftRightArrow">
            <a:avLst>
              <a:gd name="adj1" fmla="val 50000"/>
              <a:gd name="adj2" fmla="val 289137"/>
            </a:avLst>
          </a:prstGeom>
          <a:solidFill>
            <a:srgbClr val="E6FF00"/>
          </a:solidFill>
          <a:ln w="9525">
            <a:solidFill>
              <a:srgbClr val="000000"/>
            </a:solidFill>
            <a:round/>
            <a:headEnd/>
            <a:tailEnd/>
          </a:ln>
        </p:spPr>
        <p:txBody>
          <a:bodyPr wrap="none" lIns="91430" tIns="45715" rIns="91430" bIns="45715" anchor="ctr"/>
          <a:lstStyle/>
          <a:p>
            <a:endParaRPr lang="el-GR"/>
          </a:p>
        </p:txBody>
      </p:sp>
      <p:sp>
        <p:nvSpPr>
          <p:cNvPr id="20" name="Text Box 19"/>
          <p:cNvSpPr txBox="1">
            <a:spLocks noChangeArrowheads="1"/>
          </p:cNvSpPr>
          <p:nvPr/>
        </p:nvSpPr>
        <p:spPr bwMode="auto">
          <a:xfrm>
            <a:off x="8328213" y="2801943"/>
            <a:ext cx="153792" cy="368291"/>
          </a:xfrm>
          <a:prstGeom prst="rect">
            <a:avLst/>
          </a:prstGeom>
          <a:noFill/>
          <a:ln w="9525">
            <a:noFill/>
            <a:round/>
            <a:headEnd/>
            <a:tailEnd/>
          </a:ln>
        </p:spPr>
        <p:txBody>
          <a:bodyPr wrap="none" lIns="91430" tIns="45715" rIns="91430" bIns="45715" anchor="ctr"/>
          <a:lstStyle/>
          <a:p>
            <a:endParaRPr lang="el-GR"/>
          </a:p>
        </p:txBody>
      </p:sp>
      <p:sp>
        <p:nvSpPr>
          <p:cNvPr id="21" name="Rectangle 20"/>
          <p:cNvSpPr>
            <a:spLocks noChangeArrowheads="1"/>
          </p:cNvSpPr>
          <p:nvPr/>
        </p:nvSpPr>
        <p:spPr bwMode="auto">
          <a:xfrm>
            <a:off x="44491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2" name="Rectangle 21"/>
          <p:cNvSpPr>
            <a:spLocks noChangeArrowheads="1"/>
          </p:cNvSpPr>
          <p:nvPr/>
        </p:nvSpPr>
        <p:spPr bwMode="auto">
          <a:xfrm>
            <a:off x="5363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3" name="Rectangle 22"/>
          <p:cNvSpPr>
            <a:spLocks noChangeArrowheads="1"/>
          </p:cNvSpPr>
          <p:nvPr/>
        </p:nvSpPr>
        <p:spPr bwMode="auto">
          <a:xfrm>
            <a:off x="4906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4" name="Rectangle 23"/>
          <p:cNvSpPr>
            <a:spLocks noChangeArrowheads="1"/>
          </p:cNvSpPr>
          <p:nvPr/>
        </p:nvSpPr>
        <p:spPr bwMode="auto">
          <a:xfrm>
            <a:off x="7192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5" name="Rectangle 24"/>
          <p:cNvSpPr>
            <a:spLocks noChangeArrowheads="1"/>
          </p:cNvSpPr>
          <p:nvPr/>
        </p:nvSpPr>
        <p:spPr bwMode="auto">
          <a:xfrm>
            <a:off x="67338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6" name="Rectangle 25"/>
          <p:cNvSpPr>
            <a:spLocks noChangeArrowheads="1"/>
          </p:cNvSpPr>
          <p:nvPr/>
        </p:nvSpPr>
        <p:spPr bwMode="auto">
          <a:xfrm>
            <a:off x="6277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7" name="Rectangle 26"/>
          <p:cNvSpPr>
            <a:spLocks noChangeArrowheads="1"/>
          </p:cNvSpPr>
          <p:nvPr/>
        </p:nvSpPr>
        <p:spPr bwMode="auto">
          <a:xfrm>
            <a:off x="58207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8" name="Rectangle 27"/>
          <p:cNvSpPr>
            <a:spLocks noChangeArrowheads="1"/>
          </p:cNvSpPr>
          <p:nvPr/>
        </p:nvSpPr>
        <p:spPr bwMode="auto">
          <a:xfrm>
            <a:off x="35347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29" name="Rectangle 28"/>
          <p:cNvSpPr>
            <a:spLocks noChangeArrowheads="1"/>
          </p:cNvSpPr>
          <p:nvPr/>
        </p:nvSpPr>
        <p:spPr bwMode="auto">
          <a:xfrm>
            <a:off x="3991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0" name="Rectangle 29"/>
          <p:cNvSpPr>
            <a:spLocks noChangeArrowheads="1"/>
          </p:cNvSpPr>
          <p:nvPr/>
        </p:nvSpPr>
        <p:spPr bwMode="auto">
          <a:xfrm>
            <a:off x="3077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1" name="Rectangle 30"/>
          <p:cNvSpPr>
            <a:spLocks noChangeArrowheads="1"/>
          </p:cNvSpPr>
          <p:nvPr/>
        </p:nvSpPr>
        <p:spPr bwMode="auto">
          <a:xfrm>
            <a:off x="44491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2" name="Rectangle 31"/>
          <p:cNvSpPr>
            <a:spLocks noChangeArrowheads="1"/>
          </p:cNvSpPr>
          <p:nvPr/>
        </p:nvSpPr>
        <p:spPr bwMode="auto">
          <a:xfrm>
            <a:off x="5363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3" name="Rectangle 32"/>
          <p:cNvSpPr>
            <a:spLocks noChangeArrowheads="1"/>
          </p:cNvSpPr>
          <p:nvPr/>
        </p:nvSpPr>
        <p:spPr bwMode="auto">
          <a:xfrm>
            <a:off x="4906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4" name="Rectangle 33"/>
          <p:cNvSpPr>
            <a:spLocks noChangeArrowheads="1"/>
          </p:cNvSpPr>
          <p:nvPr/>
        </p:nvSpPr>
        <p:spPr bwMode="auto">
          <a:xfrm>
            <a:off x="7192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5" name="Rectangle 34"/>
          <p:cNvSpPr>
            <a:spLocks noChangeArrowheads="1"/>
          </p:cNvSpPr>
          <p:nvPr/>
        </p:nvSpPr>
        <p:spPr bwMode="auto">
          <a:xfrm>
            <a:off x="67338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6" name="Rectangle 35"/>
          <p:cNvSpPr>
            <a:spLocks noChangeArrowheads="1"/>
          </p:cNvSpPr>
          <p:nvPr/>
        </p:nvSpPr>
        <p:spPr bwMode="auto">
          <a:xfrm>
            <a:off x="6277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7" name="Rectangle 36"/>
          <p:cNvSpPr>
            <a:spLocks noChangeArrowheads="1"/>
          </p:cNvSpPr>
          <p:nvPr/>
        </p:nvSpPr>
        <p:spPr bwMode="auto">
          <a:xfrm>
            <a:off x="58207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8" name="Rectangle 37"/>
          <p:cNvSpPr>
            <a:spLocks noChangeArrowheads="1"/>
          </p:cNvSpPr>
          <p:nvPr/>
        </p:nvSpPr>
        <p:spPr bwMode="auto">
          <a:xfrm>
            <a:off x="35347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39" name="Rectangle 38"/>
          <p:cNvSpPr>
            <a:spLocks noChangeArrowheads="1"/>
          </p:cNvSpPr>
          <p:nvPr/>
        </p:nvSpPr>
        <p:spPr bwMode="auto">
          <a:xfrm>
            <a:off x="3991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0" name="Rectangle 39"/>
          <p:cNvSpPr>
            <a:spLocks noChangeArrowheads="1"/>
          </p:cNvSpPr>
          <p:nvPr/>
        </p:nvSpPr>
        <p:spPr bwMode="auto">
          <a:xfrm>
            <a:off x="3077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1" name="Rectangle 40"/>
          <p:cNvSpPr>
            <a:spLocks noChangeArrowheads="1"/>
          </p:cNvSpPr>
          <p:nvPr/>
        </p:nvSpPr>
        <p:spPr bwMode="auto">
          <a:xfrm>
            <a:off x="44491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2" name="Rectangle 41"/>
          <p:cNvSpPr>
            <a:spLocks noChangeArrowheads="1"/>
          </p:cNvSpPr>
          <p:nvPr/>
        </p:nvSpPr>
        <p:spPr bwMode="auto">
          <a:xfrm>
            <a:off x="5363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3" name="Rectangle 42"/>
          <p:cNvSpPr>
            <a:spLocks noChangeArrowheads="1"/>
          </p:cNvSpPr>
          <p:nvPr/>
        </p:nvSpPr>
        <p:spPr bwMode="auto">
          <a:xfrm>
            <a:off x="4906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4" name="Rectangle 43"/>
          <p:cNvSpPr>
            <a:spLocks noChangeArrowheads="1"/>
          </p:cNvSpPr>
          <p:nvPr/>
        </p:nvSpPr>
        <p:spPr bwMode="auto">
          <a:xfrm>
            <a:off x="71923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5" name="Rectangle 44"/>
          <p:cNvSpPr>
            <a:spLocks noChangeArrowheads="1"/>
          </p:cNvSpPr>
          <p:nvPr/>
        </p:nvSpPr>
        <p:spPr bwMode="auto">
          <a:xfrm>
            <a:off x="6733817" y="44577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6" name="Rectangle 45"/>
          <p:cNvSpPr>
            <a:spLocks noChangeArrowheads="1"/>
          </p:cNvSpPr>
          <p:nvPr/>
        </p:nvSpPr>
        <p:spPr bwMode="auto">
          <a:xfrm>
            <a:off x="6277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7" name="Rectangle 46"/>
          <p:cNvSpPr>
            <a:spLocks noChangeArrowheads="1"/>
          </p:cNvSpPr>
          <p:nvPr/>
        </p:nvSpPr>
        <p:spPr bwMode="auto">
          <a:xfrm>
            <a:off x="58207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8" name="Rectangle 47"/>
          <p:cNvSpPr>
            <a:spLocks noChangeArrowheads="1"/>
          </p:cNvSpPr>
          <p:nvPr/>
        </p:nvSpPr>
        <p:spPr bwMode="auto">
          <a:xfrm>
            <a:off x="35347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49" name="Rectangle 48"/>
          <p:cNvSpPr>
            <a:spLocks noChangeArrowheads="1"/>
          </p:cNvSpPr>
          <p:nvPr/>
        </p:nvSpPr>
        <p:spPr bwMode="auto">
          <a:xfrm>
            <a:off x="3991966"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0" name="Rectangle 49"/>
          <p:cNvSpPr>
            <a:spLocks noChangeArrowheads="1"/>
          </p:cNvSpPr>
          <p:nvPr/>
        </p:nvSpPr>
        <p:spPr bwMode="auto">
          <a:xfrm>
            <a:off x="3077567" y="44577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1" name="Rectangle 50"/>
          <p:cNvSpPr>
            <a:spLocks noChangeArrowheads="1"/>
          </p:cNvSpPr>
          <p:nvPr/>
        </p:nvSpPr>
        <p:spPr bwMode="auto">
          <a:xfrm>
            <a:off x="4449166" y="4000505"/>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2" name="Rectangle 51"/>
          <p:cNvSpPr>
            <a:spLocks noChangeArrowheads="1"/>
          </p:cNvSpPr>
          <p:nvPr/>
        </p:nvSpPr>
        <p:spPr bwMode="auto">
          <a:xfrm>
            <a:off x="5363567" y="4000505"/>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3" name="Rectangle 52"/>
          <p:cNvSpPr>
            <a:spLocks noChangeArrowheads="1"/>
          </p:cNvSpPr>
          <p:nvPr/>
        </p:nvSpPr>
        <p:spPr bwMode="auto">
          <a:xfrm>
            <a:off x="4905017" y="4000505"/>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4" name="Rectangle 53"/>
          <p:cNvSpPr>
            <a:spLocks noChangeArrowheads="1"/>
          </p:cNvSpPr>
          <p:nvPr/>
        </p:nvSpPr>
        <p:spPr bwMode="auto">
          <a:xfrm>
            <a:off x="7192367" y="4000505"/>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5" name="Rectangle 54"/>
          <p:cNvSpPr>
            <a:spLocks noChangeArrowheads="1"/>
          </p:cNvSpPr>
          <p:nvPr/>
        </p:nvSpPr>
        <p:spPr bwMode="auto">
          <a:xfrm>
            <a:off x="6733817" y="4000505"/>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6" name="Rectangle 55"/>
          <p:cNvSpPr>
            <a:spLocks noChangeArrowheads="1"/>
          </p:cNvSpPr>
          <p:nvPr/>
        </p:nvSpPr>
        <p:spPr bwMode="auto">
          <a:xfrm>
            <a:off x="6277966" y="4000505"/>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7" name="Rectangle 56"/>
          <p:cNvSpPr>
            <a:spLocks noChangeArrowheads="1"/>
          </p:cNvSpPr>
          <p:nvPr/>
        </p:nvSpPr>
        <p:spPr bwMode="auto">
          <a:xfrm>
            <a:off x="5819418" y="4000505"/>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8" name="Rectangle 57"/>
          <p:cNvSpPr>
            <a:spLocks noChangeArrowheads="1"/>
          </p:cNvSpPr>
          <p:nvPr/>
        </p:nvSpPr>
        <p:spPr bwMode="auto">
          <a:xfrm>
            <a:off x="3534767" y="4000505"/>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59" name="Rectangle 58"/>
          <p:cNvSpPr>
            <a:spLocks noChangeArrowheads="1"/>
          </p:cNvSpPr>
          <p:nvPr/>
        </p:nvSpPr>
        <p:spPr bwMode="auto">
          <a:xfrm>
            <a:off x="3990618" y="4000505"/>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0" name="Rectangle 59"/>
          <p:cNvSpPr>
            <a:spLocks noChangeArrowheads="1"/>
          </p:cNvSpPr>
          <p:nvPr/>
        </p:nvSpPr>
        <p:spPr bwMode="auto">
          <a:xfrm>
            <a:off x="3076217" y="4000505"/>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1" name="Rectangle 60"/>
          <p:cNvSpPr>
            <a:spLocks noChangeArrowheads="1"/>
          </p:cNvSpPr>
          <p:nvPr/>
        </p:nvSpPr>
        <p:spPr bwMode="auto">
          <a:xfrm>
            <a:off x="4449166" y="35433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2" name="Rectangle 61"/>
          <p:cNvSpPr>
            <a:spLocks noChangeArrowheads="1"/>
          </p:cNvSpPr>
          <p:nvPr/>
        </p:nvSpPr>
        <p:spPr bwMode="auto">
          <a:xfrm>
            <a:off x="5363567" y="35433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3" name="Rectangle 62"/>
          <p:cNvSpPr>
            <a:spLocks noChangeArrowheads="1"/>
          </p:cNvSpPr>
          <p:nvPr/>
        </p:nvSpPr>
        <p:spPr bwMode="auto">
          <a:xfrm>
            <a:off x="4905017" y="35433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4" name="Rectangle 63"/>
          <p:cNvSpPr>
            <a:spLocks noChangeArrowheads="1"/>
          </p:cNvSpPr>
          <p:nvPr/>
        </p:nvSpPr>
        <p:spPr bwMode="auto">
          <a:xfrm>
            <a:off x="7190779" y="35433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5" name="Rectangle 64"/>
          <p:cNvSpPr>
            <a:spLocks noChangeArrowheads="1"/>
          </p:cNvSpPr>
          <p:nvPr/>
        </p:nvSpPr>
        <p:spPr bwMode="auto">
          <a:xfrm>
            <a:off x="6733817" y="35433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6" name="Rectangle 65"/>
          <p:cNvSpPr>
            <a:spLocks noChangeArrowheads="1"/>
          </p:cNvSpPr>
          <p:nvPr/>
        </p:nvSpPr>
        <p:spPr bwMode="auto">
          <a:xfrm>
            <a:off x="6277966" y="35433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7" name="Rectangle 66"/>
          <p:cNvSpPr>
            <a:spLocks noChangeArrowheads="1"/>
          </p:cNvSpPr>
          <p:nvPr/>
        </p:nvSpPr>
        <p:spPr bwMode="auto">
          <a:xfrm>
            <a:off x="5819418" y="35433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8" name="Rectangle 67"/>
          <p:cNvSpPr>
            <a:spLocks noChangeArrowheads="1"/>
          </p:cNvSpPr>
          <p:nvPr/>
        </p:nvSpPr>
        <p:spPr bwMode="auto">
          <a:xfrm>
            <a:off x="3534767" y="35433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69" name="Rectangle 68"/>
          <p:cNvSpPr>
            <a:spLocks noChangeArrowheads="1"/>
          </p:cNvSpPr>
          <p:nvPr/>
        </p:nvSpPr>
        <p:spPr bwMode="auto">
          <a:xfrm>
            <a:off x="3990618" y="35433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0" name="Rectangle 69"/>
          <p:cNvSpPr>
            <a:spLocks noChangeArrowheads="1"/>
          </p:cNvSpPr>
          <p:nvPr/>
        </p:nvSpPr>
        <p:spPr bwMode="auto">
          <a:xfrm>
            <a:off x="3076217" y="35433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1" name="Rectangle 70"/>
          <p:cNvSpPr>
            <a:spLocks noChangeArrowheads="1"/>
          </p:cNvSpPr>
          <p:nvPr/>
        </p:nvSpPr>
        <p:spPr bwMode="auto">
          <a:xfrm>
            <a:off x="44491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2" name="Rectangle 71"/>
          <p:cNvSpPr>
            <a:spLocks noChangeArrowheads="1"/>
          </p:cNvSpPr>
          <p:nvPr/>
        </p:nvSpPr>
        <p:spPr bwMode="auto">
          <a:xfrm>
            <a:off x="53635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3" name="Rectangle 72"/>
          <p:cNvSpPr>
            <a:spLocks noChangeArrowheads="1"/>
          </p:cNvSpPr>
          <p:nvPr/>
        </p:nvSpPr>
        <p:spPr bwMode="auto">
          <a:xfrm>
            <a:off x="49050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4" name="Rectangle 73"/>
          <p:cNvSpPr>
            <a:spLocks noChangeArrowheads="1"/>
          </p:cNvSpPr>
          <p:nvPr/>
        </p:nvSpPr>
        <p:spPr bwMode="auto">
          <a:xfrm>
            <a:off x="71923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5" name="Rectangle 74"/>
          <p:cNvSpPr>
            <a:spLocks noChangeArrowheads="1"/>
          </p:cNvSpPr>
          <p:nvPr/>
        </p:nvSpPr>
        <p:spPr bwMode="auto">
          <a:xfrm>
            <a:off x="67338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6" name="Rectangle 75"/>
          <p:cNvSpPr>
            <a:spLocks noChangeArrowheads="1"/>
          </p:cNvSpPr>
          <p:nvPr/>
        </p:nvSpPr>
        <p:spPr bwMode="auto">
          <a:xfrm>
            <a:off x="62779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7" name="Rectangle 76"/>
          <p:cNvSpPr>
            <a:spLocks noChangeArrowheads="1"/>
          </p:cNvSpPr>
          <p:nvPr/>
        </p:nvSpPr>
        <p:spPr bwMode="auto">
          <a:xfrm>
            <a:off x="58194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8" name="Rectangle 77"/>
          <p:cNvSpPr>
            <a:spLocks noChangeArrowheads="1"/>
          </p:cNvSpPr>
          <p:nvPr/>
        </p:nvSpPr>
        <p:spPr bwMode="auto">
          <a:xfrm>
            <a:off x="35347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79" name="Rectangle 78"/>
          <p:cNvSpPr>
            <a:spLocks noChangeArrowheads="1"/>
          </p:cNvSpPr>
          <p:nvPr/>
        </p:nvSpPr>
        <p:spPr bwMode="auto">
          <a:xfrm>
            <a:off x="39906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0" name="Rectangle 79"/>
          <p:cNvSpPr>
            <a:spLocks noChangeArrowheads="1"/>
          </p:cNvSpPr>
          <p:nvPr/>
        </p:nvSpPr>
        <p:spPr bwMode="auto">
          <a:xfrm>
            <a:off x="30762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1" name="Rectangle 80"/>
          <p:cNvSpPr>
            <a:spLocks noChangeArrowheads="1"/>
          </p:cNvSpPr>
          <p:nvPr/>
        </p:nvSpPr>
        <p:spPr bwMode="auto">
          <a:xfrm>
            <a:off x="44491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2" name="Rectangle 81"/>
          <p:cNvSpPr>
            <a:spLocks noChangeArrowheads="1"/>
          </p:cNvSpPr>
          <p:nvPr/>
        </p:nvSpPr>
        <p:spPr bwMode="auto">
          <a:xfrm>
            <a:off x="53635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3" name="Rectangle 82"/>
          <p:cNvSpPr>
            <a:spLocks noChangeArrowheads="1"/>
          </p:cNvSpPr>
          <p:nvPr/>
        </p:nvSpPr>
        <p:spPr bwMode="auto">
          <a:xfrm>
            <a:off x="49050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4" name="Rectangle 83"/>
          <p:cNvSpPr>
            <a:spLocks noChangeArrowheads="1"/>
          </p:cNvSpPr>
          <p:nvPr/>
        </p:nvSpPr>
        <p:spPr bwMode="auto">
          <a:xfrm>
            <a:off x="71923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5" name="Rectangle 84"/>
          <p:cNvSpPr>
            <a:spLocks noChangeArrowheads="1"/>
          </p:cNvSpPr>
          <p:nvPr/>
        </p:nvSpPr>
        <p:spPr bwMode="auto">
          <a:xfrm>
            <a:off x="67338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6" name="Rectangle 85"/>
          <p:cNvSpPr>
            <a:spLocks noChangeArrowheads="1"/>
          </p:cNvSpPr>
          <p:nvPr/>
        </p:nvSpPr>
        <p:spPr bwMode="auto">
          <a:xfrm>
            <a:off x="62779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7" name="Rectangle 86"/>
          <p:cNvSpPr>
            <a:spLocks noChangeArrowheads="1"/>
          </p:cNvSpPr>
          <p:nvPr/>
        </p:nvSpPr>
        <p:spPr bwMode="auto">
          <a:xfrm>
            <a:off x="58194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8" name="Rectangle 87"/>
          <p:cNvSpPr>
            <a:spLocks noChangeArrowheads="1"/>
          </p:cNvSpPr>
          <p:nvPr/>
        </p:nvSpPr>
        <p:spPr bwMode="auto">
          <a:xfrm>
            <a:off x="35347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89" name="Rectangle 88"/>
          <p:cNvSpPr>
            <a:spLocks noChangeArrowheads="1"/>
          </p:cNvSpPr>
          <p:nvPr/>
        </p:nvSpPr>
        <p:spPr bwMode="auto">
          <a:xfrm>
            <a:off x="39906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0" name="Rectangle 89"/>
          <p:cNvSpPr>
            <a:spLocks noChangeArrowheads="1"/>
          </p:cNvSpPr>
          <p:nvPr/>
        </p:nvSpPr>
        <p:spPr bwMode="auto">
          <a:xfrm>
            <a:off x="30762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1" name="Rectangle 90"/>
          <p:cNvSpPr>
            <a:spLocks noChangeArrowheads="1"/>
          </p:cNvSpPr>
          <p:nvPr/>
        </p:nvSpPr>
        <p:spPr bwMode="auto">
          <a:xfrm>
            <a:off x="44491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2" name="Rectangle 91"/>
          <p:cNvSpPr>
            <a:spLocks noChangeArrowheads="1"/>
          </p:cNvSpPr>
          <p:nvPr/>
        </p:nvSpPr>
        <p:spPr bwMode="auto">
          <a:xfrm>
            <a:off x="53635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3" name="Rectangle 92"/>
          <p:cNvSpPr>
            <a:spLocks noChangeArrowheads="1"/>
          </p:cNvSpPr>
          <p:nvPr/>
        </p:nvSpPr>
        <p:spPr bwMode="auto">
          <a:xfrm>
            <a:off x="49050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4" name="Rectangle 93"/>
          <p:cNvSpPr>
            <a:spLocks noChangeArrowheads="1"/>
          </p:cNvSpPr>
          <p:nvPr/>
        </p:nvSpPr>
        <p:spPr bwMode="auto">
          <a:xfrm>
            <a:off x="71923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5" name="Rectangle 94"/>
          <p:cNvSpPr>
            <a:spLocks noChangeArrowheads="1"/>
          </p:cNvSpPr>
          <p:nvPr/>
        </p:nvSpPr>
        <p:spPr bwMode="auto">
          <a:xfrm>
            <a:off x="67338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6" name="Rectangle 95"/>
          <p:cNvSpPr>
            <a:spLocks noChangeArrowheads="1"/>
          </p:cNvSpPr>
          <p:nvPr/>
        </p:nvSpPr>
        <p:spPr bwMode="auto">
          <a:xfrm>
            <a:off x="6277966"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7" name="Rectangle 96"/>
          <p:cNvSpPr>
            <a:spLocks noChangeArrowheads="1"/>
          </p:cNvSpPr>
          <p:nvPr/>
        </p:nvSpPr>
        <p:spPr bwMode="auto">
          <a:xfrm>
            <a:off x="58194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8" name="Rectangle 97"/>
          <p:cNvSpPr>
            <a:spLocks noChangeArrowheads="1"/>
          </p:cNvSpPr>
          <p:nvPr/>
        </p:nvSpPr>
        <p:spPr bwMode="auto">
          <a:xfrm>
            <a:off x="3534767" y="3543304"/>
            <a:ext cx="380030" cy="382669"/>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99" name="Rectangle 98"/>
          <p:cNvSpPr>
            <a:spLocks noChangeArrowheads="1"/>
          </p:cNvSpPr>
          <p:nvPr/>
        </p:nvSpPr>
        <p:spPr bwMode="auto">
          <a:xfrm>
            <a:off x="3990618"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0" name="Rectangle 99"/>
          <p:cNvSpPr>
            <a:spLocks noChangeArrowheads="1"/>
          </p:cNvSpPr>
          <p:nvPr/>
        </p:nvSpPr>
        <p:spPr bwMode="auto">
          <a:xfrm>
            <a:off x="3076217" y="3543305"/>
            <a:ext cx="382669" cy="382671"/>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1" name="Rectangle 100"/>
          <p:cNvSpPr>
            <a:spLocks noChangeArrowheads="1"/>
          </p:cNvSpPr>
          <p:nvPr/>
        </p:nvSpPr>
        <p:spPr bwMode="auto">
          <a:xfrm>
            <a:off x="44491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2" name="Rectangle 101"/>
          <p:cNvSpPr>
            <a:spLocks noChangeArrowheads="1"/>
          </p:cNvSpPr>
          <p:nvPr/>
        </p:nvSpPr>
        <p:spPr bwMode="auto">
          <a:xfrm>
            <a:off x="53635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3" name="Rectangle 102"/>
          <p:cNvSpPr>
            <a:spLocks noChangeArrowheads="1"/>
          </p:cNvSpPr>
          <p:nvPr/>
        </p:nvSpPr>
        <p:spPr bwMode="auto">
          <a:xfrm>
            <a:off x="49050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4" name="Rectangle 103"/>
          <p:cNvSpPr>
            <a:spLocks noChangeArrowheads="1"/>
          </p:cNvSpPr>
          <p:nvPr/>
        </p:nvSpPr>
        <p:spPr bwMode="auto">
          <a:xfrm>
            <a:off x="7190779"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5" name="Rectangle 104"/>
          <p:cNvSpPr>
            <a:spLocks noChangeArrowheads="1"/>
          </p:cNvSpPr>
          <p:nvPr/>
        </p:nvSpPr>
        <p:spPr bwMode="auto">
          <a:xfrm>
            <a:off x="67338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6" name="Rectangle 105"/>
          <p:cNvSpPr>
            <a:spLocks noChangeArrowheads="1"/>
          </p:cNvSpPr>
          <p:nvPr/>
        </p:nvSpPr>
        <p:spPr bwMode="auto">
          <a:xfrm>
            <a:off x="62779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7" name="Rectangle 106"/>
          <p:cNvSpPr>
            <a:spLocks noChangeArrowheads="1"/>
          </p:cNvSpPr>
          <p:nvPr/>
        </p:nvSpPr>
        <p:spPr bwMode="auto">
          <a:xfrm>
            <a:off x="58194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8" name="Rectangle 107"/>
          <p:cNvSpPr>
            <a:spLocks noChangeArrowheads="1"/>
          </p:cNvSpPr>
          <p:nvPr/>
        </p:nvSpPr>
        <p:spPr bwMode="auto">
          <a:xfrm>
            <a:off x="35347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09" name="Rectangle 108"/>
          <p:cNvSpPr>
            <a:spLocks noChangeArrowheads="1"/>
          </p:cNvSpPr>
          <p:nvPr/>
        </p:nvSpPr>
        <p:spPr bwMode="auto">
          <a:xfrm>
            <a:off x="39906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0" name="Rectangle 109"/>
          <p:cNvSpPr>
            <a:spLocks noChangeArrowheads="1"/>
          </p:cNvSpPr>
          <p:nvPr/>
        </p:nvSpPr>
        <p:spPr bwMode="auto">
          <a:xfrm>
            <a:off x="30762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1" name="Rectangle 110"/>
          <p:cNvSpPr>
            <a:spLocks noChangeArrowheads="1"/>
          </p:cNvSpPr>
          <p:nvPr/>
        </p:nvSpPr>
        <p:spPr bwMode="auto">
          <a:xfrm>
            <a:off x="44491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2" name="Rectangle 111"/>
          <p:cNvSpPr>
            <a:spLocks noChangeArrowheads="1"/>
          </p:cNvSpPr>
          <p:nvPr/>
        </p:nvSpPr>
        <p:spPr bwMode="auto">
          <a:xfrm>
            <a:off x="53635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3" name="Rectangle 112"/>
          <p:cNvSpPr>
            <a:spLocks noChangeArrowheads="1"/>
          </p:cNvSpPr>
          <p:nvPr/>
        </p:nvSpPr>
        <p:spPr bwMode="auto">
          <a:xfrm>
            <a:off x="49050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4" name="Rectangle 113"/>
          <p:cNvSpPr>
            <a:spLocks noChangeArrowheads="1"/>
          </p:cNvSpPr>
          <p:nvPr/>
        </p:nvSpPr>
        <p:spPr bwMode="auto">
          <a:xfrm>
            <a:off x="71923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5" name="Rectangle 114"/>
          <p:cNvSpPr>
            <a:spLocks noChangeArrowheads="1"/>
          </p:cNvSpPr>
          <p:nvPr/>
        </p:nvSpPr>
        <p:spPr bwMode="auto">
          <a:xfrm>
            <a:off x="67338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6" name="Rectangle 115"/>
          <p:cNvSpPr>
            <a:spLocks noChangeArrowheads="1"/>
          </p:cNvSpPr>
          <p:nvPr/>
        </p:nvSpPr>
        <p:spPr bwMode="auto">
          <a:xfrm>
            <a:off x="62779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7" name="Rectangle 116"/>
          <p:cNvSpPr>
            <a:spLocks noChangeArrowheads="1"/>
          </p:cNvSpPr>
          <p:nvPr/>
        </p:nvSpPr>
        <p:spPr bwMode="auto">
          <a:xfrm>
            <a:off x="58194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8" name="Rectangle 117"/>
          <p:cNvSpPr>
            <a:spLocks noChangeArrowheads="1"/>
          </p:cNvSpPr>
          <p:nvPr/>
        </p:nvSpPr>
        <p:spPr bwMode="auto">
          <a:xfrm>
            <a:off x="35347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19" name="Rectangle 118"/>
          <p:cNvSpPr>
            <a:spLocks noChangeArrowheads="1"/>
          </p:cNvSpPr>
          <p:nvPr/>
        </p:nvSpPr>
        <p:spPr bwMode="auto">
          <a:xfrm>
            <a:off x="39906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0" name="Rectangle 119"/>
          <p:cNvSpPr>
            <a:spLocks noChangeArrowheads="1"/>
          </p:cNvSpPr>
          <p:nvPr/>
        </p:nvSpPr>
        <p:spPr bwMode="auto">
          <a:xfrm>
            <a:off x="30762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1" name="Rectangle 120"/>
          <p:cNvSpPr>
            <a:spLocks noChangeArrowheads="1"/>
          </p:cNvSpPr>
          <p:nvPr/>
        </p:nvSpPr>
        <p:spPr bwMode="auto">
          <a:xfrm>
            <a:off x="44491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2" name="Rectangle 121"/>
          <p:cNvSpPr>
            <a:spLocks noChangeArrowheads="1"/>
          </p:cNvSpPr>
          <p:nvPr/>
        </p:nvSpPr>
        <p:spPr bwMode="auto">
          <a:xfrm>
            <a:off x="53635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3" name="Rectangle 122"/>
          <p:cNvSpPr>
            <a:spLocks noChangeArrowheads="1"/>
          </p:cNvSpPr>
          <p:nvPr/>
        </p:nvSpPr>
        <p:spPr bwMode="auto">
          <a:xfrm>
            <a:off x="49050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4" name="Rectangle 123"/>
          <p:cNvSpPr>
            <a:spLocks noChangeArrowheads="1"/>
          </p:cNvSpPr>
          <p:nvPr/>
        </p:nvSpPr>
        <p:spPr bwMode="auto">
          <a:xfrm>
            <a:off x="71923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5" name="Rectangle 124"/>
          <p:cNvSpPr>
            <a:spLocks noChangeArrowheads="1"/>
          </p:cNvSpPr>
          <p:nvPr/>
        </p:nvSpPr>
        <p:spPr bwMode="auto">
          <a:xfrm>
            <a:off x="67338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6" name="Rectangle 125"/>
          <p:cNvSpPr>
            <a:spLocks noChangeArrowheads="1"/>
          </p:cNvSpPr>
          <p:nvPr/>
        </p:nvSpPr>
        <p:spPr bwMode="auto">
          <a:xfrm>
            <a:off x="62779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7" name="Rectangle 126"/>
          <p:cNvSpPr>
            <a:spLocks noChangeArrowheads="1"/>
          </p:cNvSpPr>
          <p:nvPr/>
        </p:nvSpPr>
        <p:spPr bwMode="auto">
          <a:xfrm>
            <a:off x="58194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8" name="Rectangle 127"/>
          <p:cNvSpPr>
            <a:spLocks noChangeArrowheads="1"/>
          </p:cNvSpPr>
          <p:nvPr/>
        </p:nvSpPr>
        <p:spPr bwMode="auto">
          <a:xfrm>
            <a:off x="35347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29" name="Rectangle 128"/>
          <p:cNvSpPr>
            <a:spLocks noChangeArrowheads="1"/>
          </p:cNvSpPr>
          <p:nvPr/>
        </p:nvSpPr>
        <p:spPr bwMode="auto">
          <a:xfrm>
            <a:off x="39906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0" name="Rectangle 129"/>
          <p:cNvSpPr>
            <a:spLocks noChangeArrowheads="1"/>
          </p:cNvSpPr>
          <p:nvPr/>
        </p:nvSpPr>
        <p:spPr bwMode="auto">
          <a:xfrm>
            <a:off x="30762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1" name="Rectangle 130"/>
          <p:cNvSpPr>
            <a:spLocks noChangeArrowheads="1"/>
          </p:cNvSpPr>
          <p:nvPr/>
        </p:nvSpPr>
        <p:spPr bwMode="auto">
          <a:xfrm>
            <a:off x="44491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2" name="Rectangle 131"/>
          <p:cNvSpPr>
            <a:spLocks noChangeArrowheads="1"/>
          </p:cNvSpPr>
          <p:nvPr/>
        </p:nvSpPr>
        <p:spPr bwMode="auto">
          <a:xfrm>
            <a:off x="53635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3" name="Rectangle 132"/>
          <p:cNvSpPr>
            <a:spLocks noChangeArrowheads="1"/>
          </p:cNvSpPr>
          <p:nvPr/>
        </p:nvSpPr>
        <p:spPr bwMode="auto">
          <a:xfrm>
            <a:off x="49050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4" name="Rectangle 133"/>
          <p:cNvSpPr>
            <a:spLocks noChangeArrowheads="1"/>
          </p:cNvSpPr>
          <p:nvPr/>
        </p:nvSpPr>
        <p:spPr bwMode="auto">
          <a:xfrm>
            <a:off x="71923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5" name="Rectangle 134"/>
          <p:cNvSpPr>
            <a:spLocks noChangeArrowheads="1"/>
          </p:cNvSpPr>
          <p:nvPr/>
        </p:nvSpPr>
        <p:spPr bwMode="auto">
          <a:xfrm>
            <a:off x="67338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6" name="Rectangle 135"/>
          <p:cNvSpPr>
            <a:spLocks noChangeArrowheads="1"/>
          </p:cNvSpPr>
          <p:nvPr/>
        </p:nvSpPr>
        <p:spPr bwMode="auto">
          <a:xfrm>
            <a:off x="6277966"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7" name="Rectangle 136"/>
          <p:cNvSpPr>
            <a:spLocks noChangeArrowheads="1"/>
          </p:cNvSpPr>
          <p:nvPr/>
        </p:nvSpPr>
        <p:spPr bwMode="auto">
          <a:xfrm>
            <a:off x="58194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8" name="Rectangle 137"/>
          <p:cNvSpPr>
            <a:spLocks noChangeArrowheads="1"/>
          </p:cNvSpPr>
          <p:nvPr/>
        </p:nvSpPr>
        <p:spPr bwMode="auto">
          <a:xfrm>
            <a:off x="3534767" y="4914904"/>
            <a:ext cx="380030"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39" name="Rectangle 138"/>
          <p:cNvSpPr>
            <a:spLocks noChangeArrowheads="1"/>
          </p:cNvSpPr>
          <p:nvPr/>
        </p:nvSpPr>
        <p:spPr bwMode="auto">
          <a:xfrm>
            <a:off x="3990618"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40" name="Rectangle 139"/>
          <p:cNvSpPr>
            <a:spLocks noChangeArrowheads="1"/>
          </p:cNvSpPr>
          <p:nvPr/>
        </p:nvSpPr>
        <p:spPr bwMode="auto">
          <a:xfrm>
            <a:off x="3076217" y="4914904"/>
            <a:ext cx="382669" cy="380030"/>
          </a:xfrm>
          <a:prstGeom prst="rect">
            <a:avLst/>
          </a:prstGeom>
          <a:solidFill>
            <a:srgbClr val="99CC00"/>
          </a:solidFill>
          <a:ln w="9360">
            <a:solidFill>
              <a:srgbClr val="000000"/>
            </a:solidFill>
            <a:miter lim="800000"/>
            <a:headEnd/>
            <a:tailEnd/>
          </a:ln>
        </p:spPr>
        <p:txBody>
          <a:bodyPr wrap="none" lIns="91430" tIns="45715" rIns="91430" bIns="45715" anchor="ctr"/>
          <a:lstStyle/>
          <a:p>
            <a:endParaRPr lang="el-GR"/>
          </a:p>
        </p:txBody>
      </p:sp>
      <p:sp>
        <p:nvSpPr>
          <p:cNvPr id="141" name="Text Box 140"/>
          <p:cNvSpPr txBox="1">
            <a:spLocks noChangeArrowheads="1"/>
          </p:cNvSpPr>
          <p:nvPr/>
        </p:nvSpPr>
        <p:spPr bwMode="auto">
          <a:xfrm>
            <a:off x="5009377" y="5829305"/>
            <a:ext cx="777053" cy="98481"/>
          </a:xfrm>
          <a:prstGeom prst="rect">
            <a:avLst/>
          </a:prstGeom>
          <a:noFill/>
          <a:ln w="9525">
            <a:noFill/>
            <a:round/>
            <a:headEnd/>
            <a:tailEnd/>
          </a:ln>
        </p:spPr>
        <p:txBody>
          <a:bodyPr lIns="0" tIns="0" rIns="0" bIns="0"/>
          <a:lstStyle/>
          <a:p>
            <a:pPr defTabSz="652395">
              <a:lnSpc>
                <a:spcPct val="93000"/>
              </a:lnSpc>
              <a:buClr>
                <a:srgbClr val="000000"/>
              </a:buClr>
              <a:buSzPct val="45000"/>
              <a:tabLst>
                <a:tab pos="657157" algn="l"/>
              </a:tabLst>
            </a:pPr>
            <a:r>
              <a:rPr lang="en-GB" sz="1200" b="1" dirty="0" err="1">
                <a:solidFill>
                  <a:srgbClr val="000000"/>
                </a:solidFill>
              </a:rPr>
              <a:t>DataNodes</a:t>
            </a:r>
            <a:endParaRPr lang="en-GB" sz="700" b="1" dirty="0">
              <a:solidFill>
                <a:srgbClr val="000000"/>
              </a:solidFill>
            </a:endParaRPr>
          </a:p>
        </p:txBody>
      </p:sp>
      <p:sp>
        <p:nvSpPr>
          <p:cNvPr id="142" name="AutoShape 141"/>
          <p:cNvSpPr>
            <a:spLocks noChangeArrowheads="1"/>
          </p:cNvSpPr>
          <p:nvPr/>
        </p:nvSpPr>
        <p:spPr bwMode="auto">
          <a:xfrm>
            <a:off x="7716653" y="4229105"/>
            <a:ext cx="582790" cy="194263"/>
          </a:xfrm>
          <a:prstGeom prst="leftRightArrow">
            <a:avLst>
              <a:gd name="adj1" fmla="val 50000"/>
              <a:gd name="adj2" fmla="val 59722"/>
            </a:avLst>
          </a:prstGeom>
          <a:solidFill>
            <a:srgbClr val="E6FF00"/>
          </a:solidFill>
          <a:ln w="9525">
            <a:solidFill>
              <a:srgbClr val="000000"/>
            </a:solidFill>
            <a:round/>
            <a:headEnd/>
            <a:tailEnd/>
          </a:ln>
        </p:spPr>
        <p:txBody>
          <a:bodyPr wrap="none" lIns="91430" tIns="45715" rIns="91430" bIns="45715" anchor="ctr"/>
          <a:lstStyle/>
          <a:p>
            <a:endParaRPr lang="el-GR"/>
          </a:p>
        </p:txBody>
      </p:sp>
      <p:cxnSp>
        <p:nvCxnSpPr>
          <p:cNvPr id="143" name="AutoShape 142"/>
          <p:cNvCxnSpPr>
            <a:cxnSpLocks noChangeShapeType="1"/>
            <a:endCxn id="18" idx="1"/>
          </p:cNvCxnSpPr>
          <p:nvPr/>
        </p:nvCxnSpPr>
        <p:spPr bwMode="auto">
          <a:xfrm flipV="1">
            <a:off x="1321311" y="1961342"/>
            <a:ext cx="3322127" cy="1123158"/>
          </a:xfrm>
          <a:prstGeom prst="curvedConnector3">
            <a:avLst>
              <a:gd name="adj1" fmla="val 50000"/>
            </a:avLst>
          </a:prstGeom>
          <a:ln>
            <a:headEnd type="triangle" w="med" len="med"/>
            <a:tailEnd type="triangle" w="med" len="med"/>
          </a:ln>
        </p:spPr>
        <p:style>
          <a:lnRef idx="2">
            <a:schemeClr val="dk1"/>
          </a:lnRef>
          <a:fillRef idx="0">
            <a:schemeClr val="dk1"/>
          </a:fillRef>
          <a:effectRef idx="1">
            <a:schemeClr val="dk1"/>
          </a:effectRef>
          <a:fontRef idx="minor">
            <a:schemeClr val="tx1"/>
          </a:fontRef>
        </p:style>
      </p:cxnSp>
      <p:sp>
        <p:nvSpPr>
          <p:cNvPr id="144" name="Text Box 143"/>
          <p:cNvSpPr txBox="1">
            <a:spLocks noChangeArrowheads="1"/>
          </p:cNvSpPr>
          <p:nvPr/>
        </p:nvSpPr>
        <p:spPr bwMode="auto">
          <a:xfrm rot="19657640">
            <a:off x="1854088" y="2476197"/>
            <a:ext cx="771982" cy="211872"/>
          </a:xfrm>
          <a:prstGeom prst="rect">
            <a:avLst/>
          </a:prstGeom>
          <a:noFill/>
          <a:ln w="9525">
            <a:noFill/>
            <a:round/>
            <a:headEnd/>
            <a:tailEnd/>
          </a:ln>
        </p:spPr>
        <p:txBody>
          <a:bodyPr wrap="none" lIns="0" tIns="0" rIns="0" bIns="0"/>
          <a:lstStyle/>
          <a:p>
            <a:pPr defTabSz="828589">
              <a:lnSpc>
                <a:spcPct val="93000"/>
              </a:lnSpc>
              <a:buClr>
                <a:srgbClr val="000000"/>
              </a:buClr>
              <a:buSzPct val="45000"/>
            </a:pPr>
            <a:r>
              <a:rPr lang="en-GB" sz="1000" b="1" dirty="0">
                <a:solidFill>
                  <a:srgbClr val="000000"/>
                </a:solidFill>
              </a:rPr>
              <a:t>1. filename</a:t>
            </a:r>
          </a:p>
          <a:p>
            <a:pPr defTabSz="828589">
              <a:lnSpc>
                <a:spcPct val="93000"/>
              </a:lnSpc>
              <a:buClr>
                <a:srgbClr val="000000"/>
              </a:buClr>
              <a:buSzPct val="45000"/>
            </a:pPr>
            <a:endParaRPr lang="en-GB" sz="1000" b="1" dirty="0">
              <a:solidFill>
                <a:srgbClr val="000000"/>
              </a:solidFill>
            </a:endParaRPr>
          </a:p>
        </p:txBody>
      </p:sp>
      <p:sp>
        <p:nvSpPr>
          <p:cNvPr id="145" name="Text Box 144"/>
          <p:cNvSpPr txBox="1">
            <a:spLocks noChangeArrowheads="1"/>
          </p:cNvSpPr>
          <p:nvPr/>
        </p:nvSpPr>
        <p:spPr bwMode="auto">
          <a:xfrm rot="19569049">
            <a:off x="3210897" y="2428023"/>
            <a:ext cx="1050543" cy="314971"/>
          </a:xfrm>
          <a:prstGeom prst="rect">
            <a:avLst/>
          </a:prstGeom>
          <a:noFill/>
          <a:ln w="9525">
            <a:noFill/>
            <a:round/>
            <a:headEnd/>
            <a:tailEnd/>
          </a:ln>
        </p:spPr>
        <p:txBody>
          <a:bodyPr wrap="none" lIns="0" tIns="0" rIns="0" bIns="0"/>
          <a:lstStyle/>
          <a:p>
            <a:pPr defTabSz="652395">
              <a:lnSpc>
                <a:spcPct val="93000"/>
              </a:lnSpc>
              <a:buClr>
                <a:srgbClr val="000000"/>
              </a:buClr>
              <a:buSzPct val="45000"/>
              <a:tabLst>
                <a:tab pos="657157" algn="l"/>
              </a:tabLst>
            </a:pPr>
            <a:r>
              <a:rPr lang="en-GB" sz="1000" b="1" dirty="0">
                <a:solidFill>
                  <a:srgbClr val="000000"/>
                </a:solidFill>
              </a:rPr>
              <a:t>2. </a:t>
            </a:r>
            <a:r>
              <a:rPr lang="en-GB" sz="1000" b="1" dirty="0" err="1" smtClean="0">
                <a:solidFill>
                  <a:srgbClr val="000000"/>
                </a:solidFill>
              </a:rPr>
              <a:t>BlockId</a:t>
            </a:r>
            <a:r>
              <a:rPr lang="en-GB" sz="1000" b="1" dirty="0">
                <a:solidFill>
                  <a:srgbClr val="000000"/>
                </a:solidFill>
              </a:rPr>
              <a:t>, </a:t>
            </a:r>
            <a:r>
              <a:rPr lang="en-GB" sz="1000" b="1" dirty="0" err="1" smtClean="0">
                <a:solidFill>
                  <a:srgbClr val="000000"/>
                </a:solidFill>
              </a:rPr>
              <a:t>DataNodes</a:t>
            </a:r>
            <a:endParaRPr lang="en-GB" sz="1000" b="1" dirty="0">
              <a:solidFill>
                <a:srgbClr val="000000"/>
              </a:solidFill>
            </a:endParaRPr>
          </a:p>
        </p:txBody>
      </p:sp>
      <p:sp>
        <p:nvSpPr>
          <p:cNvPr id="146" name="Line 145"/>
          <p:cNvSpPr>
            <a:spLocks noChangeShapeType="1"/>
          </p:cNvSpPr>
          <p:nvPr/>
        </p:nvSpPr>
        <p:spPr bwMode="auto">
          <a:xfrm flipV="1">
            <a:off x="1857356" y="2428868"/>
            <a:ext cx="785818" cy="489767"/>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lIns="91430" tIns="45715" rIns="91430" bIns="45715"/>
          <a:lstStyle/>
          <a:p>
            <a:endParaRPr lang="el-GR"/>
          </a:p>
        </p:txBody>
      </p:sp>
      <p:sp>
        <p:nvSpPr>
          <p:cNvPr id="147" name="Line 146"/>
          <p:cNvSpPr>
            <a:spLocks noChangeShapeType="1"/>
          </p:cNvSpPr>
          <p:nvPr/>
        </p:nvSpPr>
        <p:spPr bwMode="auto">
          <a:xfrm flipH="1">
            <a:off x="3216668" y="2171617"/>
            <a:ext cx="699722" cy="452963"/>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lIns="91430" tIns="45715" rIns="91430" bIns="45715"/>
          <a:lstStyle/>
          <a:p>
            <a:endParaRPr lang="el-GR"/>
          </a:p>
        </p:txBody>
      </p:sp>
      <p:cxnSp>
        <p:nvCxnSpPr>
          <p:cNvPr id="148" name="AutoShape 147"/>
          <p:cNvCxnSpPr>
            <a:cxnSpLocks noChangeShapeType="1"/>
            <a:stCxn id="5" idx="5"/>
          </p:cNvCxnSpPr>
          <p:nvPr/>
        </p:nvCxnSpPr>
        <p:spPr bwMode="auto">
          <a:xfrm rot="16200000" flipH="1">
            <a:off x="1907255" y="2942316"/>
            <a:ext cx="575417" cy="1747335"/>
          </a:xfrm>
          <a:prstGeom prst="curvedConnector2">
            <a:avLst/>
          </a:prstGeom>
          <a:ln>
            <a:headEnd type="triangle" w="med" len="med"/>
            <a:tailEnd type="triangle" w="med" len="med"/>
          </a:ln>
        </p:spPr>
        <p:style>
          <a:lnRef idx="2">
            <a:schemeClr val="dk1"/>
          </a:lnRef>
          <a:fillRef idx="0">
            <a:schemeClr val="dk1"/>
          </a:fillRef>
          <a:effectRef idx="1">
            <a:schemeClr val="dk1"/>
          </a:effectRef>
          <a:fontRef idx="minor">
            <a:schemeClr val="tx1"/>
          </a:fontRef>
        </p:style>
      </p:cxnSp>
      <p:sp>
        <p:nvSpPr>
          <p:cNvPr id="149" name="Text Box 148"/>
          <p:cNvSpPr txBox="1">
            <a:spLocks noChangeArrowheads="1"/>
          </p:cNvSpPr>
          <p:nvPr/>
        </p:nvSpPr>
        <p:spPr bwMode="auto">
          <a:xfrm rot="991142">
            <a:off x="1676677" y="4093024"/>
            <a:ext cx="624290" cy="129594"/>
          </a:xfrm>
          <a:prstGeom prst="rect">
            <a:avLst/>
          </a:prstGeom>
          <a:noFill/>
          <a:ln w="9525">
            <a:noFill/>
            <a:round/>
            <a:headEnd/>
            <a:tailEnd/>
          </a:ln>
        </p:spPr>
        <p:txBody>
          <a:bodyPr wrap="none" lIns="0" tIns="0" rIns="0" bIns="0"/>
          <a:lstStyle/>
          <a:p>
            <a:pPr defTabSz="828589">
              <a:lnSpc>
                <a:spcPct val="93000"/>
              </a:lnSpc>
              <a:buClr>
                <a:srgbClr val="000000"/>
              </a:buClr>
              <a:buSzPct val="45000"/>
            </a:pPr>
            <a:r>
              <a:rPr lang="en-GB" sz="1000" b="1" dirty="0">
                <a:solidFill>
                  <a:srgbClr val="000000"/>
                </a:solidFill>
              </a:rPr>
              <a:t>3.Read data</a:t>
            </a:r>
          </a:p>
        </p:txBody>
      </p:sp>
      <p:sp>
        <p:nvSpPr>
          <p:cNvPr id="150" name="Text Box 149"/>
          <p:cNvSpPr txBox="1">
            <a:spLocks noChangeArrowheads="1"/>
          </p:cNvSpPr>
          <p:nvPr/>
        </p:nvSpPr>
        <p:spPr bwMode="auto">
          <a:xfrm>
            <a:off x="6286512" y="1571612"/>
            <a:ext cx="1410496" cy="136508"/>
          </a:xfrm>
          <a:prstGeom prst="rect">
            <a:avLst/>
          </a:prstGeom>
          <a:noFill/>
          <a:ln w="9525">
            <a:noFill/>
            <a:round/>
            <a:headEnd/>
            <a:tailEnd/>
          </a:ln>
        </p:spPr>
        <p:txBody>
          <a:bodyPr wrap="none" lIns="0" tIns="0" rIns="0" bIns="0"/>
          <a:lstStyle/>
          <a:p>
            <a:pPr defTabSz="652395">
              <a:lnSpc>
                <a:spcPct val="93000"/>
              </a:lnSpc>
              <a:buClr>
                <a:srgbClr val="000000"/>
              </a:buClr>
              <a:buSzPct val="45000"/>
              <a:tabLst>
                <a:tab pos="657157" algn="l"/>
              </a:tabLst>
            </a:pPr>
            <a:r>
              <a:rPr lang="en-GB" sz="1000" b="1" dirty="0">
                <a:solidFill>
                  <a:srgbClr val="000000"/>
                </a:solidFill>
              </a:rPr>
              <a:t>Cluster Membership</a:t>
            </a:r>
          </a:p>
        </p:txBody>
      </p:sp>
      <p:sp>
        <p:nvSpPr>
          <p:cNvPr id="151" name="Text Box 150"/>
          <p:cNvSpPr txBox="1">
            <a:spLocks noChangeArrowheads="1"/>
          </p:cNvSpPr>
          <p:nvPr/>
        </p:nvSpPr>
        <p:spPr bwMode="auto">
          <a:xfrm>
            <a:off x="7600177" y="4457705"/>
            <a:ext cx="777053" cy="98481"/>
          </a:xfrm>
          <a:prstGeom prst="rect">
            <a:avLst/>
          </a:prstGeom>
          <a:noFill/>
          <a:ln w="9525">
            <a:noFill/>
            <a:round/>
            <a:headEnd/>
            <a:tailEnd/>
          </a:ln>
        </p:spPr>
        <p:txBody>
          <a:bodyPr wrap="none" lIns="0" tIns="0" rIns="0" bIns="0"/>
          <a:lstStyle/>
          <a:p>
            <a:pPr defTabSz="652395">
              <a:lnSpc>
                <a:spcPct val="93000"/>
              </a:lnSpc>
              <a:buClr>
                <a:srgbClr val="000000"/>
              </a:buClr>
              <a:buSzPct val="45000"/>
              <a:tabLst>
                <a:tab pos="657157" algn="l"/>
              </a:tabLst>
            </a:pPr>
            <a:r>
              <a:rPr lang="en-GB" sz="700" dirty="0">
                <a:solidFill>
                  <a:srgbClr val="000000"/>
                </a:solidFill>
              </a:rPr>
              <a:t>Cluster Membership</a:t>
            </a:r>
          </a:p>
        </p:txBody>
      </p:sp>
      <p:sp>
        <p:nvSpPr>
          <p:cNvPr id="152" name="Text Box 151"/>
          <p:cNvSpPr txBox="1">
            <a:spLocks noChangeArrowheads="1"/>
          </p:cNvSpPr>
          <p:nvPr/>
        </p:nvSpPr>
        <p:spPr bwMode="auto">
          <a:xfrm>
            <a:off x="857224" y="5780093"/>
            <a:ext cx="2227281" cy="292743"/>
          </a:xfrm>
          <a:prstGeom prst="rect">
            <a:avLst/>
          </a:prstGeom>
          <a:noFill/>
          <a:ln w="9525">
            <a:noFill/>
            <a:round/>
            <a:headEnd/>
            <a:tailEnd/>
          </a:ln>
        </p:spPr>
        <p:txBody>
          <a:bodyPr wrap="none" lIns="0" tIns="0" rIns="0" bIns="0"/>
          <a:lstStyle/>
          <a:p>
            <a:pPr defTabSz="652395">
              <a:lnSpc>
                <a:spcPct val="93000"/>
              </a:lnSpc>
              <a:buClr>
                <a:srgbClr val="000000"/>
              </a:buClr>
              <a:buSzPct val="45000"/>
              <a:tabLst>
                <a:tab pos="657157" algn="l"/>
                <a:tab pos="1312727" algn="l"/>
                <a:tab pos="1969884" algn="l"/>
              </a:tabLst>
            </a:pPr>
            <a:r>
              <a:rPr lang="en-GB" sz="700" dirty="0" err="1">
                <a:solidFill>
                  <a:srgbClr val="000000"/>
                </a:solidFill>
              </a:rPr>
              <a:t>NameNode</a:t>
            </a:r>
            <a:r>
              <a:rPr lang="en-GB" sz="700" dirty="0">
                <a:solidFill>
                  <a:srgbClr val="000000"/>
                </a:solidFill>
              </a:rPr>
              <a:t> : Maps a file to a file-id and list of </a:t>
            </a:r>
            <a:r>
              <a:rPr lang="en-GB" sz="700" dirty="0" err="1">
                <a:solidFill>
                  <a:srgbClr val="000000"/>
                </a:solidFill>
              </a:rPr>
              <a:t>MapNodes</a:t>
            </a:r>
            <a:endParaRPr lang="en-GB" sz="700" dirty="0">
              <a:solidFill>
                <a:srgbClr val="000000"/>
              </a:solidFill>
            </a:endParaRPr>
          </a:p>
          <a:p>
            <a:pPr defTabSz="652395">
              <a:lnSpc>
                <a:spcPct val="93000"/>
              </a:lnSpc>
              <a:buClr>
                <a:srgbClr val="000000"/>
              </a:buClr>
              <a:buSzPct val="45000"/>
              <a:tabLst>
                <a:tab pos="657157" algn="l"/>
                <a:tab pos="1312727" algn="l"/>
                <a:tab pos="1969884" algn="l"/>
              </a:tabLst>
            </a:pPr>
            <a:r>
              <a:rPr lang="en-GB" sz="700" dirty="0" err="1">
                <a:solidFill>
                  <a:srgbClr val="000000"/>
                </a:solidFill>
              </a:rPr>
              <a:t>DataNode</a:t>
            </a:r>
            <a:r>
              <a:rPr lang="en-GB" sz="700" dirty="0">
                <a:solidFill>
                  <a:srgbClr val="000000"/>
                </a:solidFill>
              </a:rPr>
              <a:t>  : Maps a block-id to a physical location on disk</a:t>
            </a:r>
          </a:p>
          <a:p>
            <a:pPr defTabSz="652395">
              <a:lnSpc>
                <a:spcPct val="93000"/>
              </a:lnSpc>
              <a:buClr>
                <a:srgbClr val="000000"/>
              </a:buClr>
              <a:buSzPct val="45000"/>
              <a:tabLst>
                <a:tab pos="657157" algn="l"/>
                <a:tab pos="1312727" algn="l"/>
                <a:tab pos="1969884" algn="l"/>
              </a:tabLst>
            </a:pPr>
            <a:r>
              <a:rPr lang="en-GB" sz="700" dirty="0" err="1">
                <a:solidFill>
                  <a:srgbClr val="000000"/>
                </a:solidFill>
              </a:rPr>
              <a:t>SecondaryNameNode</a:t>
            </a:r>
            <a:r>
              <a:rPr lang="en-GB" sz="700" dirty="0">
                <a:solidFill>
                  <a:srgbClr val="000000"/>
                </a:solidFill>
              </a:rPr>
              <a:t>: Periodic merge of Transaction log</a:t>
            </a:r>
          </a:p>
        </p:txBody>
      </p:sp>
      <p:sp>
        <p:nvSpPr>
          <p:cNvPr id="153" name="Line 152"/>
          <p:cNvSpPr>
            <a:spLocks noChangeShapeType="1"/>
          </p:cNvSpPr>
          <p:nvPr/>
        </p:nvSpPr>
        <p:spPr bwMode="auto">
          <a:xfrm flipH="1">
            <a:off x="5000628" y="2285992"/>
            <a:ext cx="8094" cy="500066"/>
          </a:xfrm>
          <a:prstGeom prst="line">
            <a:avLst/>
          </a:prstGeom>
          <a:ln>
            <a:headEnd type="triangle" w="med" len="med"/>
            <a:tailEnd type="triangle" w="med" len="med"/>
          </a:ln>
        </p:spPr>
        <p:style>
          <a:lnRef idx="2">
            <a:schemeClr val="dk1"/>
          </a:lnRef>
          <a:fillRef idx="0">
            <a:schemeClr val="dk1"/>
          </a:fillRef>
          <a:effectRef idx="1">
            <a:schemeClr val="dk1"/>
          </a:effectRef>
          <a:fontRef idx="minor">
            <a:schemeClr val="tx1"/>
          </a:fontRef>
        </p:style>
        <p:txBody>
          <a:bodyPr lIns="91430" tIns="45715" rIns="91430" bIns="45715"/>
          <a:lstStyle/>
          <a:p>
            <a:endParaRPr lang="el-G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l-GR" dirty="0" err="1" smtClean="0"/>
              <a:t>NameNode</a:t>
            </a:r>
            <a:r>
              <a:rPr lang="el-GR" dirty="0" smtClean="0">
                <a:solidFill>
                  <a:schemeClr val="bg1"/>
                </a:solidFill>
              </a:rPr>
              <a:t> - </a:t>
            </a:r>
            <a:r>
              <a:rPr lang="el-GR" dirty="0" err="1" smtClean="0"/>
              <a:t>DataNode</a:t>
            </a:r>
            <a:endParaRPr lang="el-GR" dirty="0"/>
          </a:p>
        </p:txBody>
      </p:sp>
      <p:sp>
        <p:nvSpPr>
          <p:cNvPr id="4" name="3 - Θέση κειμένου"/>
          <p:cNvSpPr>
            <a:spLocks noGrp="1"/>
          </p:cNvSpPr>
          <p:nvPr>
            <p:ph type="body" idx="1"/>
          </p:nvPr>
        </p:nvSpPr>
        <p:spPr/>
        <p:txBody>
          <a:bodyPr/>
          <a:lstStyle/>
          <a:p>
            <a:r>
              <a:rPr lang="el-GR" dirty="0" err="1" smtClean="0"/>
              <a:t>NameNode</a:t>
            </a:r>
            <a:endParaRPr lang="el-GR" dirty="0"/>
          </a:p>
        </p:txBody>
      </p:sp>
      <p:sp>
        <p:nvSpPr>
          <p:cNvPr id="3" name="2 - Θέση περιεχομένου"/>
          <p:cNvSpPr>
            <a:spLocks noGrp="1"/>
          </p:cNvSpPr>
          <p:nvPr>
            <p:ph sz="half" idx="2"/>
          </p:nvPr>
        </p:nvSpPr>
        <p:spPr/>
        <p:txBody>
          <a:bodyPr>
            <a:normAutofit fontScale="77500" lnSpcReduction="20000"/>
          </a:bodyPr>
          <a:lstStyle/>
          <a:p>
            <a:r>
              <a:rPr lang="el-GR" b="1" dirty="0" err="1" smtClean="0"/>
              <a:t>Metadata</a:t>
            </a:r>
            <a:r>
              <a:rPr lang="el-GR" b="1" dirty="0" smtClean="0"/>
              <a:t> στην μνήμη </a:t>
            </a:r>
            <a:endParaRPr lang="el-GR" dirty="0" smtClean="0"/>
          </a:p>
          <a:p>
            <a:pPr lvl="1"/>
            <a:r>
              <a:rPr lang="el-GR" dirty="0" smtClean="0"/>
              <a:t>Όλα τα μεταδεδομένα φυλάσσονται στην κύρια μνήμη </a:t>
            </a:r>
            <a:r>
              <a:rPr lang="en-US" dirty="0" smtClean="0"/>
              <a:t>RAM</a:t>
            </a:r>
            <a:endParaRPr lang="el-GR" dirty="0" smtClean="0"/>
          </a:p>
          <a:p>
            <a:pPr lvl="1"/>
            <a:r>
              <a:rPr lang="el-GR" dirty="0" smtClean="0"/>
              <a:t>Δεν χρησιμοποιείται </a:t>
            </a:r>
            <a:r>
              <a:rPr lang="el-GR" dirty="0" err="1" smtClean="0"/>
              <a:t>paging</a:t>
            </a:r>
            <a:r>
              <a:rPr lang="el-GR" dirty="0" smtClean="0"/>
              <a:t> στα μεταδεδομένα </a:t>
            </a:r>
          </a:p>
          <a:p>
            <a:r>
              <a:rPr lang="el-GR" b="1" dirty="0" smtClean="0"/>
              <a:t>Είδη μεταδεδομένων</a:t>
            </a:r>
            <a:endParaRPr lang="el-GR" dirty="0" smtClean="0"/>
          </a:p>
          <a:p>
            <a:pPr lvl="1"/>
            <a:r>
              <a:rPr lang="el-GR" dirty="0" smtClean="0"/>
              <a:t>Η λίστα των αρχείων</a:t>
            </a:r>
          </a:p>
          <a:p>
            <a:pPr lvl="1"/>
            <a:r>
              <a:rPr lang="el-GR" dirty="0" smtClean="0"/>
              <a:t>Η λίστα των </a:t>
            </a:r>
            <a:r>
              <a:rPr lang="el-GR" dirty="0" err="1" smtClean="0"/>
              <a:t>Blocks</a:t>
            </a:r>
            <a:r>
              <a:rPr lang="el-GR" dirty="0" smtClean="0"/>
              <a:t> για κάθε αρχείο</a:t>
            </a:r>
          </a:p>
          <a:p>
            <a:pPr lvl="1"/>
            <a:r>
              <a:rPr lang="el-GR" dirty="0" smtClean="0"/>
              <a:t>Η λίστα των </a:t>
            </a:r>
            <a:r>
              <a:rPr lang="el-GR" dirty="0" err="1" smtClean="0"/>
              <a:t>DataNodes</a:t>
            </a:r>
            <a:r>
              <a:rPr lang="el-GR" dirty="0" smtClean="0"/>
              <a:t> που περιέχουν το κάθε </a:t>
            </a:r>
            <a:r>
              <a:rPr lang="el-GR" dirty="0" err="1" smtClean="0"/>
              <a:t>block</a:t>
            </a:r>
            <a:r>
              <a:rPr lang="el-GR" dirty="0" smtClean="0"/>
              <a:t> </a:t>
            </a:r>
          </a:p>
          <a:p>
            <a:pPr lvl="1"/>
            <a:r>
              <a:rPr lang="el-GR" dirty="0" smtClean="0"/>
              <a:t>Ιδιότητες αρχείων, πχ ώρα δημιουργίας, αριθμός αντιγράφων κλπ</a:t>
            </a:r>
          </a:p>
          <a:p>
            <a:r>
              <a:rPr lang="el-GR" b="1" dirty="0" smtClean="0"/>
              <a:t>Καταγραφή συμβάντων</a:t>
            </a:r>
            <a:endParaRPr lang="el-GR" dirty="0" smtClean="0"/>
          </a:p>
          <a:p>
            <a:pPr lvl="1"/>
            <a:r>
              <a:rPr lang="el-GR" dirty="0" smtClean="0"/>
              <a:t>Καταγράφονται δημιουργίες αρχείων, διαγραφές αρχείων κλπ</a:t>
            </a:r>
            <a:endParaRPr lang="en-US" dirty="0" smtClean="0"/>
          </a:p>
        </p:txBody>
      </p:sp>
      <p:sp>
        <p:nvSpPr>
          <p:cNvPr id="5" name="4 - Θέση κειμένου"/>
          <p:cNvSpPr>
            <a:spLocks noGrp="1"/>
          </p:cNvSpPr>
          <p:nvPr>
            <p:ph type="body" sz="quarter" idx="3"/>
          </p:nvPr>
        </p:nvSpPr>
        <p:spPr/>
        <p:txBody>
          <a:bodyPr/>
          <a:lstStyle/>
          <a:p>
            <a:r>
              <a:rPr lang="el-GR" dirty="0" err="1" smtClean="0"/>
              <a:t>DataNode</a:t>
            </a:r>
            <a:endParaRPr lang="el-GR" dirty="0"/>
          </a:p>
        </p:txBody>
      </p:sp>
      <p:sp>
        <p:nvSpPr>
          <p:cNvPr id="6" name="5 - Θέση περιεχομένου"/>
          <p:cNvSpPr>
            <a:spLocks noGrp="1"/>
          </p:cNvSpPr>
          <p:nvPr>
            <p:ph sz="quarter" idx="4"/>
          </p:nvPr>
        </p:nvSpPr>
        <p:spPr/>
        <p:txBody>
          <a:bodyPr>
            <a:normAutofit fontScale="85000" lnSpcReduction="20000"/>
          </a:bodyPr>
          <a:lstStyle/>
          <a:p>
            <a:r>
              <a:rPr lang="el-GR" b="1" dirty="0" smtClean="0"/>
              <a:t>Εξυπηρετητής </a:t>
            </a:r>
            <a:r>
              <a:rPr lang="el-GR" b="1" dirty="0" err="1" smtClean="0"/>
              <a:t>Block</a:t>
            </a:r>
            <a:endParaRPr lang="el-GR" dirty="0" smtClean="0"/>
          </a:p>
          <a:p>
            <a:pPr lvl="1"/>
            <a:r>
              <a:rPr lang="el-GR" dirty="0" smtClean="0"/>
              <a:t>Τα δεδομένα αποθηκεύονται στο τοπικό σύστημα αρχείων (π.χ. ext3) </a:t>
            </a:r>
          </a:p>
          <a:p>
            <a:pPr lvl="1"/>
            <a:r>
              <a:rPr lang="el-GR" dirty="0" smtClean="0"/>
              <a:t>Αποθηκεύονται μεταδιδόμενα του κάθε </a:t>
            </a:r>
            <a:r>
              <a:rPr lang="el-GR" dirty="0" err="1" smtClean="0"/>
              <a:t>block</a:t>
            </a:r>
            <a:r>
              <a:rPr lang="el-GR" dirty="0" smtClean="0"/>
              <a:t> (π.χ. CRC) </a:t>
            </a:r>
          </a:p>
          <a:p>
            <a:pPr lvl="1"/>
            <a:r>
              <a:rPr lang="el-GR" dirty="0" smtClean="0"/>
              <a:t>Μεταφέρει δεδομένα και μεταδεδομένα στους </a:t>
            </a:r>
            <a:r>
              <a:rPr lang="el-GR" dirty="0" err="1" smtClean="0"/>
              <a:t>Clients</a:t>
            </a:r>
            <a:r>
              <a:rPr lang="el-GR" dirty="0" smtClean="0"/>
              <a:t>.</a:t>
            </a:r>
          </a:p>
          <a:p>
            <a:r>
              <a:rPr lang="el-GR" b="1" dirty="0" smtClean="0"/>
              <a:t>Αναφορά </a:t>
            </a:r>
            <a:r>
              <a:rPr lang="el-GR" b="1" dirty="0" err="1" smtClean="0"/>
              <a:t>Bloc</a:t>
            </a:r>
            <a:r>
              <a:rPr lang="en-US" b="1" dirty="0" smtClean="0"/>
              <a:t>k</a:t>
            </a:r>
            <a:endParaRPr lang="el-GR" dirty="0" smtClean="0"/>
          </a:p>
          <a:p>
            <a:pPr lvl="1"/>
            <a:r>
              <a:rPr lang="el-GR" dirty="0" smtClean="0"/>
              <a:t>Περιοδικά στέλνει μια αναφορά με όλα τα υπάρχοντα </a:t>
            </a:r>
            <a:r>
              <a:rPr lang="el-GR" dirty="0" err="1" smtClean="0"/>
              <a:t>blocks</a:t>
            </a:r>
            <a:r>
              <a:rPr lang="el-GR" dirty="0" smtClean="0"/>
              <a:t> στον  </a:t>
            </a:r>
            <a:r>
              <a:rPr lang="el-GR" dirty="0" err="1" smtClean="0"/>
              <a:t>NameNode</a:t>
            </a:r>
            <a:r>
              <a:rPr lang="el-GR" dirty="0" smtClean="0"/>
              <a:t> </a:t>
            </a:r>
          </a:p>
          <a:p>
            <a:r>
              <a:rPr lang="el-GR" b="1" dirty="0" smtClean="0"/>
              <a:t>Διευκολύνει το </a:t>
            </a:r>
            <a:r>
              <a:rPr lang="el-GR" b="1" dirty="0" err="1" smtClean="0"/>
              <a:t>Pipelining</a:t>
            </a:r>
            <a:r>
              <a:rPr lang="el-GR" b="1" dirty="0" smtClean="0"/>
              <a:t> των δεδομένων </a:t>
            </a:r>
          </a:p>
          <a:p>
            <a:pPr lvl="1"/>
            <a:r>
              <a:rPr lang="el-GR" dirty="0" smtClean="0"/>
              <a:t>Προωθεί δεδομένα σε άλλους κόμβους</a:t>
            </a:r>
          </a:p>
          <a:p>
            <a:endParaRPr lang="en-US" dirty="0" smtClean="0"/>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l-GR" dirty="0" smtClean="0"/>
              <a:t>Εγγραφή</a:t>
            </a:r>
            <a:r>
              <a:rPr lang="el-GR" dirty="0" smtClean="0">
                <a:solidFill>
                  <a:schemeClr val="bg1"/>
                </a:solidFill>
              </a:rPr>
              <a:t> – </a:t>
            </a:r>
            <a:r>
              <a:rPr lang="el-GR" dirty="0" smtClean="0"/>
              <a:t>Ανάγνωση</a:t>
            </a:r>
            <a:r>
              <a:rPr lang="el-GR" dirty="0" smtClean="0">
                <a:solidFill>
                  <a:schemeClr val="bg1"/>
                </a:solidFill>
              </a:rPr>
              <a:t> </a:t>
            </a:r>
            <a:r>
              <a:rPr lang="el-GR" dirty="0" smtClean="0"/>
              <a:t>στο</a:t>
            </a:r>
            <a:r>
              <a:rPr lang="el-GR" dirty="0" smtClean="0">
                <a:solidFill>
                  <a:schemeClr val="bg1"/>
                </a:solidFill>
              </a:rPr>
              <a:t> </a:t>
            </a:r>
            <a:r>
              <a:rPr lang="en-US" dirty="0" smtClean="0"/>
              <a:t>HDFS</a:t>
            </a:r>
            <a:endParaRPr lang="el-GR" dirty="0"/>
          </a:p>
        </p:txBody>
      </p:sp>
      <p:pic>
        <p:nvPicPr>
          <p:cNvPr id="6" name="5 - Θέση περιεχομένου" descr="hdfsarchitecture.gif"/>
          <p:cNvPicPr>
            <a:picLocks noGrp="1" noChangeAspect="1"/>
          </p:cNvPicPr>
          <p:nvPr>
            <p:ph idx="1"/>
          </p:nvPr>
        </p:nvPicPr>
        <p:blipFill>
          <a:blip r:embed="rId2" cstate="print"/>
          <a:stretch>
            <a:fillRect/>
          </a:stretch>
        </p:blipFill>
        <p:spPr>
          <a:xfrm>
            <a:off x="840216" y="1600201"/>
            <a:ext cx="7463569"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Γενικά</a:t>
            </a:r>
            <a:endParaRPr lang="el-GR" dirty="0"/>
          </a:p>
        </p:txBody>
      </p:sp>
      <p:sp>
        <p:nvSpPr>
          <p:cNvPr id="3" name="Content Placeholder 2"/>
          <p:cNvSpPr>
            <a:spLocks noGrp="1"/>
          </p:cNvSpPr>
          <p:nvPr>
            <p:ph idx="1"/>
          </p:nvPr>
        </p:nvSpPr>
        <p:spPr/>
        <p:txBody>
          <a:bodyPr>
            <a:normAutofit fontScale="92500" lnSpcReduction="20000"/>
          </a:bodyPr>
          <a:lstStyle/>
          <a:p>
            <a:r>
              <a:rPr lang="el-GR" dirty="0" smtClean="0"/>
              <a:t>Λειτουργίες ενός κατανεμημένου συστήματος:</a:t>
            </a:r>
          </a:p>
          <a:p>
            <a:pPr lvl="1"/>
            <a:r>
              <a:rPr lang="el-GR" dirty="0" smtClean="0"/>
              <a:t>Ονομασία</a:t>
            </a:r>
          </a:p>
          <a:p>
            <a:pPr lvl="1"/>
            <a:r>
              <a:rPr lang="el-GR" dirty="0" smtClean="0"/>
              <a:t>Διαμοιρασμός</a:t>
            </a:r>
          </a:p>
          <a:p>
            <a:pPr lvl="1"/>
            <a:r>
              <a:rPr lang="el-GR" dirty="0" smtClean="0"/>
              <a:t>Προσωρινή αποταμίευση</a:t>
            </a:r>
          </a:p>
          <a:p>
            <a:pPr lvl="1"/>
            <a:r>
              <a:rPr lang="el-GR" dirty="0" smtClean="0"/>
              <a:t>Αντίγραφα αρχείων</a:t>
            </a:r>
          </a:p>
          <a:p>
            <a:r>
              <a:rPr lang="el-GR" dirty="0" smtClean="0"/>
              <a:t>Επιπλέον πρέπει να παρέχει στους χρήστες του:</a:t>
            </a:r>
          </a:p>
          <a:p>
            <a:pPr lvl="1"/>
            <a:r>
              <a:rPr lang="el-GR" dirty="0" smtClean="0"/>
              <a:t>Συνέπεια</a:t>
            </a:r>
            <a:endParaRPr lang="en-US" dirty="0" smtClean="0"/>
          </a:p>
          <a:p>
            <a:pPr lvl="1"/>
            <a:r>
              <a:rPr lang="el-GR" dirty="0" smtClean="0"/>
              <a:t>Αξιοπιστία</a:t>
            </a:r>
          </a:p>
          <a:p>
            <a:pPr lvl="1"/>
            <a:r>
              <a:rPr lang="el-GR" dirty="0" smtClean="0"/>
              <a:t>Διαθεσιμότητα</a:t>
            </a:r>
          </a:p>
          <a:p>
            <a:pPr lvl="1"/>
            <a:r>
              <a:rPr lang="el-GR" dirty="0" smtClean="0"/>
              <a:t>Κλιμακωσιμότητα</a:t>
            </a:r>
            <a:endParaRPr lang="en-US" dirty="0" smtClean="0"/>
          </a:p>
          <a:p>
            <a:pPr lvl="1"/>
            <a:r>
              <a:rPr lang="el-GR" dirty="0" smtClean="0"/>
              <a:t>Ασφάλεια</a:t>
            </a:r>
          </a:p>
          <a:p>
            <a:pPr lvl="1"/>
            <a:r>
              <a:rPr lang="el-GR" dirty="0" smtClean="0"/>
              <a:t>Διαφάνεια</a:t>
            </a:r>
          </a:p>
          <a:p>
            <a:pPr lvl="1"/>
            <a:endParaRPr lang="el-GR" dirty="0" smtClean="0"/>
          </a:p>
          <a:p>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n-US" dirty="0" smtClean="0"/>
              <a:t>Write</a:t>
            </a:r>
            <a:r>
              <a:rPr lang="en-US" dirty="0" smtClean="0">
                <a:solidFill>
                  <a:schemeClr val="bg1"/>
                </a:solidFill>
              </a:rPr>
              <a:t> </a:t>
            </a:r>
            <a:r>
              <a:rPr lang="en-US" dirty="0" smtClean="0"/>
              <a:t>Data</a:t>
            </a:r>
            <a:r>
              <a:rPr lang="en-US" dirty="0" smtClean="0">
                <a:solidFill>
                  <a:schemeClr val="bg1"/>
                </a:solidFill>
              </a:rPr>
              <a:t> </a:t>
            </a:r>
            <a:r>
              <a:rPr lang="en-US" dirty="0" smtClean="0"/>
              <a:t>Pipelining</a:t>
            </a:r>
            <a:endParaRPr lang="el-GR" dirty="0"/>
          </a:p>
        </p:txBody>
      </p:sp>
      <p:sp>
        <p:nvSpPr>
          <p:cNvPr id="3" name="2 - Θέση περιεχομένου"/>
          <p:cNvSpPr>
            <a:spLocks noGrp="1"/>
          </p:cNvSpPr>
          <p:nvPr>
            <p:ph idx="1"/>
          </p:nvPr>
        </p:nvSpPr>
        <p:spPr/>
        <p:txBody>
          <a:bodyPr>
            <a:normAutofit/>
          </a:bodyPr>
          <a:lstStyle/>
          <a:p>
            <a:r>
              <a:rPr lang="el-GR" dirty="0" smtClean="0"/>
              <a:t>Ο </a:t>
            </a:r>
            <a:r>
              <a:rPr lang="en-US" dirty="0" smtClean="0"/>
              <a:t>Client </a:t>
            </a:r>
            <a:r>
              <a:rPr lang="el-GR" dirty="0" smtClean="0"/>
              <a:t>λαμβάνει μια λίστα από </a:t>
            </a:r>
            <a:r>
              <a:rPr lang="en-US" dirty="0" err="1" smtClean="0"/>
              <a:t>DataNodes</a:t>
            </a:r>
            <a:r>
              <a:rPr lang="en-US" dirty="0" smtClean="0"/>
              <a:t> </a:t>
            </a:r>
            <a:r>
              <a:rPr lang="el-GR" dirty="0" smtClean="0"/>
              <a:t>στους οποίους θα δημιουργηθούν τα αντίγραφα του </a:t>
            </a:r>
            <a:r>
              <a:rPr lang="en-US" dirty="0" smtClean="0"/>
              <a:t>block</a:t>
            </a:r>
          </a:p>
          <a:p>
            <a:r>
              <a:rPr lang="el-GR" dirty="0" smtClean="0"/>
              <a:t>Ο </a:t>
            </a:r>
            <a:r>
              <a:rPr lang="en-US" dirty="0" smtClean="0"/>
              <a:t>Client </a:t>
            </a:r>
            <a:r>
              <a:rPr lang="el-GR" dirty="0" smtClean="0"/>
              <a:t>γράφει το </a:t>
            </a:r>
            <a:r>
              <a:rPr lang="en-US" dirty="0" smtClean="0"/>
              <a:t>block </a:t>
            </a:r>
            <a:r>
              <a:rPr lang="el-GR" dirty="0" smtClean="0"/>
              <a:t>στον πρώτο</a:t>
            </a:r>
            <a:r>
              <a:rPr lang="en-US" dirty="0" smtClean="0"/>
              <a:t> DataNode</a:t>
            </a:r>
          </a:p>
          <a:p>
            <a:r>
              <a:rPr lang="el-GR" dirty="0" smtClean="0"/>
              <a:t>Ο Πρώτος</a:t>
            </a:r>
            <a:r>
              <a:rPr lang="en-US" dirty="0" smtClean="0"/>
              <a:t> DataNode </a:t>
            </a:r>
            <a:r>
              <a:rPr lang="el-GR" dirty="0" smtClean="0"/>
              <a:t>προωθεί τα δεδομένα στον επόμενο </a:t>
            </a:r>
            <a:r>
              <a:rPr lang="en-US" dirty="0" smtClean="0"/>
              <a:t>DataNode </a:t>
            </a:r>
            <a:r>
              <a:rPr lang="el-GR" dirty="0" smtClean="0"/>
              <a:t>του</a:t>
            </a:r>
            <a:r>
              <a:rPr lang="en-US" dirty="0" smtClean="0"/>
              <a:t> Pipeline</a:t>
            </a:r>
          </a:p>
          <a:p>
            <a:r>
              <a:rPr lang="el-GR" dirty="0" smtClean="0"/>
              <a:t>Όταν όλα τα δεδομένα έχουν γραφτεί ο </a:t>
            </a:r>
            <a:r>
              <a:rPr lang="en-US" dirty="0" smtClean="0"/>
              <a:t>Client </a:t>
            </a:r>
            <a:r>
              <a:rPr lang="el-GR" dirty="0" smtClean="0"/>
              <a:t>συνεχίζει την εγγραφή του επόμενου </a:t>
            </a:r>
            <a:r>
              <a:rPr lang="en-US" dirty="0" smtClean="0"/>
              <a:t>block </a:t>
            </a:r>
            <a:r>
              <a:rPr lang="el-GR" dirty="0" smtClean="0"/>
              <a:t>του</a:t>
            </a:r>
            <a:r>
              <a:rPr lang="en-US" dirty="0" smtClean="0"/>
              <a:t> </a:t>
            </a:r>
            <a:r>
              <a:rPr lang="el-GR" dirty="0" smtClean="0"/>
              <a:t>αρχείου</a:t>
            </a:r>
            <a:endParaRPr lang="en-US" dirty="0" smtClean="0"/>
          </a:p>
          <a:p>
            <a:endParaRPr lang="en-US"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n-US" dirty="0" smtClean="0"/>
              <a:t>Name</a:t>
            </a:r>
            <a:r>
              <a:rPr lang="el-GR" dirty="0" smtClean="0"/>
              <a:t>Ν</a:t>
            </a:r>
            <a:r>
              <a:rPr lang="en-US" dirty="0" smtClean="0"/>
              <a:t>ode</a:t>
            </a:r>
            <a:r>
              <a:rPr lang="en-US" dirty="0" smtClean="0">
                <a:solidFill>
                  <a:schemeClr val="bg1"/>
                </a:solidFill>
              </a:rPr>
              <a:t> </a:t>
            </a:r>
            <a:r>
              <a:rPr lang="el-GR" dirty="0" smtClean="0"/>
              <a:t>αντίγραφα</a:t>
            </a:r>
            <a:r>
              <a:rPr lang="el-GR" dirty="0" smtClean="0">
                <a:solidFill>
                  <a:schemeClr val="bg1"/>
                </a:solidFill>
              </a:rPr>
              <a:t> </a:t>
            </a:r>
            <a:r>
              <a:rPr lang="en-US" dirty="0" smtClean="0"/>
              <a:t>Blocks</a:t>
            </a:r>
            <a:endParaRPr lang="el-GR" dirty="0"/>
          </a:p>
        </p:txBody>
      </p:sp>
      <p:pic>
        <p:nvPicPr>
          <p:cNvPr id="7" name="6 - Θέση περιεχομένου" descr="hdfsdatanodes.gif"/>
          <p:cNvPicPr>
            <a:picLocks noGrp="1" noChangeAspect="1"/>
          </p:cNvPicPr>
          <p:nvPr>
            <p:ph sz="half" idx="1"/>
          </p:nvPr>
        </p:nvPicPr>
        <p:blipFill>
          <a:blip r:embed="rId2" cstate="print"/>
          <a:stretch>
            <a:fillRect/>
          </a:stretch>
        </p:blipFill>
        <p:spPr>
          <a:xfrm>
            <a:off x="457200" y="2733391"/>
            <a:ext cx="4038600" cy="2259583"/>
          </a:xfrm>
        </p:spPr>
      </p:pic>
      <p:sp>
        <p:nvSpPr>
          <p:cNvPr id="8" name="7 - Θέση περιεχομένου"/>
          <p:cNvSpPr>
            <a:spLocks noGrp="1"/>
          </p:cNvSpPr>
          <p:nvPr>
            <p:ph sz="half" idx="2"/>
          </p:nvPr>
        </p:nvSpPr>
        <p:spPr/>
        <p:txBody>
          <a:bodyPr>
            <a:normAutofit fontScale="92500" lnSpcReduction="20000"/>
          </a:bodyPr>
          <a:lstStyle/>
          <a:p>
            <a:r>
              <a:rPr lang="el-GR" b="1" dirty="0" smtClean="0"/>
              <a:t>Η στρατηγική που ακολουθείται </a:t>
            </a:r>
            <a:endParaRPr lang="el-GR" dirty="0" smtClean="0"/>
          </a:p>
          <a:p>
            <a:pPr lvl="1"/>
            <a:r>
              <a:rPr lang="el-GR" dirty="0" smtClean="0"/>
              <a:t>Ένα αντίγραφο στον τοπικό κόμβο.</a:t>
            </a:r>
          </a:p>
          <a:p>
            <a:pPr lvl="1"/>
            <a:r>
              <a:rPr lang="el-GR" dirty="0" smtClean="0"/>
              <a:t>Δεύτερο αντίγραφο στο ίδιο </a:t>
            </a:r>
            <a:r>
              <a:rPr lang="el-GR" dirty="0" err="1" smtClean="0"/>
              <a:t>rack</a:t>
            </a:r>
            <a:r>
              <a:rPr lang="el-GR" dirty="0" smtClean="0"/>
              <a:t> </a:t>
            </a:r>
          </a:p>
          <a:p>
            <a:pPr lvl="1"/>
            <a:r>
              <a:rPr lang="el-GR" dirty="0" smtClean="0"/>
              <a:t>Τρίτο αντίγραφο σε απομακρυσμένο </a:t>
            </a:r>
            <a:r>
              <a:rPr lang="el-GR" dirty="0" err="1" smtClean="0"/>
              <a:t>rack</a:t>
            </a:r>
            <a:r>
              <a:rPr lang="el-GR" dirty="0" smtClean="0"/>
              <a:t> </a:t>
            </a:r>
          </a:p>
          <a:p>
            <a:pPr lvl="1"/>
            <a:r>
              <a:rPr lang="el-GR" dirty="0" smtClean="0"/>
              <a:t>Επιπλέον αντίγραφα τοποθετούνται σε τυχαίους κόμβους</a:t>
            </a:r>
          </a:p>
          <a:p>
            <a:r>
              <a:rPr lang="el-GR" b="1" dirty="0" smtClean="0"/>
              <a:t>Οι </a:t>
            </a:r>
            <a:r>
              <a:rPr lang="el-GR" b="1" dirty="0" err="1" smtClean="0"/>
              <a:t>Clients</a:t>
            </a:r>
            <a:r>
              <a:rPr lang="el-GR" b="1" dirty="0" smtClean="0"/>
              <a:t> διαβάζουν από τον πλησιέστερο αντίγραφο</a:t>
            </a:r>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a:t>
            </a:r>
            <a:endParaRPr lang="el-GR" dirty="0"/>
          </a:p>
        </p:txBody>
      </p:sp>
      <p:sp>
        <p:nvSpPr>
          <p:cNvPr id="5" name="Rectangle 4"/>
          <p:cNvSpPr/>
          <p:nvPr/>
        </p:nvSpPr>
        <p:spPr>
          <a:xfrm>
            <a:off x="428596" y="2500306"/>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6" name="Rectangle 5"/>
          <p:cNvSpPr/>
          <p:nvPr/>
        </p:nvSpPr>
        <p:spPr>
          <a:xfrm>
            <a:off x="4572000" y="2500306"/>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7" name="Rectangle 6"/>
          <p:cNvSpPr/>
          <p:nvPr/>
        </p:nvSpPr>
        <p:spPr>
          <a:xfrm>
            <a:off x="2500299" y="2500306"/>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8" name="Rectangle 7"/>
          <p:cNvSpPr/>
          <p:nvPr/>
        </p:nvSpPr>
        <p:spPr>
          <a:xfrm>
            <a:off x="6643703" y="2500306"/>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13" name="Rectangle 12"/>
          <p:cNvSpPr/>
          <p:nvPr/>
        </p:nvSpPr>
        <p:spPr>
          <a:xfrm>
            <a:off x="428596" y="3786190"/>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14" name="Rectangle 13"/>
          <p:cNvSpPr/>
          <p:nvPr/>
        </p:nvSpPr>
        <p:spPr>
          <a:xfrm>
            <a:off x="4572000" y="3786190"/>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15" name="Rectangle 14"/>
          <p:cNvSpPr/>
          <p:nvPr/>
        </p:nvSpPr>
        <p:spPr>
          <a:xfrm>
            <a:off x="2500299" y="3786190"/>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16" name="Rectangle 15"/>
          <p:cNvSpPr/>
          <p:nvPr/>
        </p:nvSpPr>
        <p:spPr>
          <a:xfrm>
            <a:off x="6643703" y="3786190"/>
            <a:ext cx="1928826"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endParaRPr lang="el-GR"/>
          </a:p>
        </p:txBody>
      </p:sp>
      <p:sp>
        <p:nvSpPr>
          <p:cNvPr id="17" name="TextBox 16"/>
          <p:cNvSpPr txBox="1"/>
          <p:nvPr/>
        </p:nvSpPr>
        <p:spPr>
          <a:xfrm>
            <a:off x="3143240" y="2000240"/>
            <a:ext cx="2571768" cy="369332"/>
          </a:xfrm>
          <a:prstGeom prst="rect">
            <a:avLst/>
          </a:prstGeom>
          <a:noFill/>
        </p:spPr>
        <p:txBody>
          <a:bodyPr wrap="square" lIns="91430" tIns="45715" rIns="91430" bIns="45715" rtlCol="0">
            <a:spAutoFit/>
          </a:bodyPr>
          <a:lstStyle/>
          <a:p>
            <a:pPr algn="ctr"/>
            <a:r>
              <a:rPr lang="en-US" dirty="0" err="1" smtClean="0"/>
              <a:t>Datanodes</a:t>
            </a:r>
            <a:endParaRPr lang="en-US" dirty="0" smtClean="0"/>
          </a:p>
        </p:txBody>
      </p:sp>
      <p:sp>
        <p:nvSpPr>
          <p:cNvPr id="18" name="Rounded Rectangle 17"/>
          <p:cNvSpPr/>
          <p:nvPr/>
        </p:nvSpPr>
        <p:spPr>
          <a:xfrm>
            <a:off x="714348" y="264318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1</a:t>
            </a:r>
            <a:endParaRPr lang="el-GR" dirty="0">
              <a:solidFill>
                <a:schemeClr val="tx1"/>
              </a:solidFill>
            </a:endParaRPr>
          </a:p>
        </p:txBody>
      </p:sp>
      <p:sp>
        <p:nvSpPr>
          <p:cNvPr id="19" name="Rounded Rectangle 18"/>
          <p:cNvSpPr/>
          <p:nvPr/>
        </p:nvSpPr>
        <p:spPr>
          <a:xfrm>
            <a:off x="1357290" y="300037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2</a:t>
            </a:r>
            <a:endParaRPr lang="el-GR" dirty="0">
              <a:solidFill>
                <a:schemeClr val="tx1"/>
              </a:solidFill>
            </a:endParaRPr>
          </a:p>
        </p:txBody>
      </p:sp>
      <p:sp>
        <p:nvSpPr>
          <p:cNvPr id="20" name="Rounded Rectangle 19"/>
          <p:cNvSpPr/>
          <p:nvPr/>
        </p:nvSpPr>
        <p:spPr>
          <a:xfrm>
            <a:off x="2643175" y="2571744"/>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2</a:t>
            </a:r>
            <a:endParaRPr lang="el-GR" dirty="0">
              <a:solidFill>
                <a:schemeClr val="tx1"/>
              </a:solidFill>
            </a:endParaRPr>
          </a:p>
        </p:txBody>
      </p:sp>
      <p:sp>
        <p:nvSpPr>
          <p:cNvPr id="21" name="Rounded Rectangle 20"/>
          <p:cNvSpPr/>
          <p:nvPr/>
        </p:nvSpPr>
        <p:spPr>
          <a:xfrm>
            <a:off x="4786315" y="264318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1</a:t>
            </a:r>
            <a:endParaRPr lang="el-GR" dirty="0">
              <a:solidFill>
                <a:schemeClr val="tx1"/>
              </a:solidFill>
            </a:endParaRPr>
          </a:p>
        </p:txBody>
      </p:sp>
      <p:sp>
        <p:nvSpPr>
          <p:cNvPr id="22" name="Rounded Rectangle 21"/>
          <p:cNvSpPr/>
          <p:nvPr/>
        </p:nvSpPr>
        <p:spPr>
          <a:xfrm>
            <a:off x="5643570" y="2928934"/>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4</a:t>
            </a:r>
            <a:endParaRPr lang="el-GR" dirty="0">
              <a:solidFill>
                <a:schemeClr val="tx1"/>
              </a:solidFill>
            </a:endParaRPr>
          </a:p>
        </p:txBody>
      </p:sp>
      <p:sp>
        <p:nvSpPr>
          <p:cNvPr id="24" name="Rounded Rectangle 23"/>
          <p:cNvSpPr/>
          <p:nvPr/>
        </p:nvSpPr>
        <p:spPr>
          <a:xfrm>
            <a:off x="6786578" y="264318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2</a:t>
            </a:r>
            <a:endParaRPr lang="el-GR" dirty="0">
              <a:solidFill>
                <a:schemeClr val="tx1"/>
              </a:solidFill>
            </a:endParaRPr>
          </a:p>
        </p:txBody>
      </p:sp>
      <p:sp>
        <p:nvSpPr>
          <p:cNvPr id="25" name="Rounded Rectangle 24"/>
          <p:cNvSpPr/>
          <p:nvPr/>
        </p:nvSpPr>
        <p:spPr>
          <a:xfrm>
            <a:off x="7643834" y="2928934"/>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5</a:t>
            </a:r>
            <a:endParaRPr lang="el-GR" dirty="0">
              <a:solidFill>
                <a:schemeClr val="tx1"/>
              </a:solidFill>
            </a:endParaRPr>
          </a:p>
        </p:txBody>
      </p:sp>
      <p:sp>
        <p:nvSpPr>
          <p:cNvPr id="26" name="Rounded Rectangle 25"/>
          <p:cNvSpPr/>
          <p:nvPr/>
        </p:nvSpPr>
        <p:spPr>
          <a:xfrm>
            <a:off x="642911" y="4214818"/>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5</a:t>
            </a:r>
            <a:endParaRPr lang="el-GR" dirty="0">
              <a:solidFill>
                <a:schemeClr val="tx1"/>
              </a:solidFill>
            </a:endParaRPr>
          </a:p>
        </p:txBody>
      </p:sp>
      <p:sp>
        <p:nvSpPr>
          <p:cNvPr id="27" name="Rounded Rectangle 26"/>
          <p:cNvSpPr/>
          <p:nvPr/>
        </p:nvSpPr>
        <p:spPr>
          <a:xfrm>
            <a:off x="1500167" y="3929066"/>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3</a:t>
            </a:r>
            <a:endParaRPr lang="el-GR" dirty="0">
              <a:solidFill>
                <a:schemeClr val="tx1"/>
              </a:solidFill>
            </a:endParaRPr>
          </a:p>
        </p:txBody>
      </p:sp>
      <p:sp>
        <p:nvSpPr>
          <p:cNvPr id="28" name="Rounded Rectangle 27"/>
          <p:cNvSpPr/>
          <p:nvPr/>
        </p:nvSpPr>
        <p:spPr>
          <a:xfrm>
            <a:off x="3071802" y="407194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4</a:t>
            </a:r>
            <a:endParaRPr lang="el-GR" dirty="0">
              <a:solidFill>
                <a:schemeClr val="tx1"/>
              </a:solidFill>
            </a:endParaRPr>
          </a:p>
        </p:txBody>
      </p:sp>
      <p:sp>
        <p:nvSpPr>
          <p:cNvPr id="29" name="Rounded Rectangle 28"/>
          <p:cNvSpPr/>
          <p:nvPr/>
        </p:nvSpPr>
        <p:spPr>
          <a:xfrm>
            <a:off x="4786315" y="4000504"/>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3</a:t>
            </a:r>
            <a:endParaRPr lang="el-GR" dirty="0">
              <a:solidFill>
                <a:schemeClr val="tx1"/>
              </a:solidFill>
            </a:endParaRPr>
          </a:p>
        </p:txBody>
      </p:sp>
      <p:sp>
        <p:nvSpPr>
          <p:cNvPr id="30" name="Rounded Rectangle 29"/>
          <p:cNvSpPr/>
          <p:nvPr/>
        </p:nvSpPr>
        <p:spPr>
          <a:xfrm>
            <a:off x="5500694" y="4214818"/>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5</a:t>
            </a:r>
            <a:endParaRPr lang="el-GR" dirty="0">
              <a:solidFill>
                <a:schemeClr val="tx1"/>
              </a:solidFill>
            </a:endParaRPr>
          </a:p>
        </p:txBody>
      </p:sp>
      <p:sp>
        <p:nvSpPr>
          <p:cNvPr id="32" name="Rounded Rectangle 31"/>
          <p:cNvSpPr/>
          <p:nvPr/>
        </p:nvSpPr>
        <p:spPr>
          <a:xfrm>
            <a:off x="7572397" y="4143380"/>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4</a:t>
            </a:r>
            <a:endParaRPr lang="el-GR" dirty="0">
              <a:solidFill>
                <a:schemeClr val="tx1"/>
              </a:solidFill>
            </a:endParaRPr>
          </a:p>
        </p:txBody>
      </p:sp>
      <p:sp>
        <p:nvSpPr>
          <p:cNvPr id="33" name="Left Brace 32"/>
          <p:cNvSpPr/>
          <p:nvPr/>
        </p:nvSpPr>
        <p:spPr>
          <a:xfrm rot="16200000">
            <a:off x="2250265" y="3107529"/>
            <a:ext cx="357190" cy="4000528"/>
          </a:xfrm>
          <a:prstGeom prst="leftBrace">
            <a:avLst/>
          </a:prstGeom>
        </p:spPr>
        <p:style>
          <a:lnRef idx="1">
            <a:schemeClr val="accent1"/>
          </a:lnRef>
          <a:fillRef idx="0">
            <a:schemeClr val="accent1"/>
          </a:fillRef>
          <a:effectRef idx="0">
            <a:schemeClr val="accent1"/>
          </a:effectRef>
          <a:fontRef idx="minor">
            <a:schemeClr val="tx1"/>
          </a:fontRef>
        </p:style>
        <p:txBody>
          <a:bodyPr lIns="91430" tIns="45715" rIns="91430" bIns="45715" rtlCol="0" anchor="ctr"/>
          <a:lstStyle/>
          <a:p>
            <a:pPr algn="ctr"/>
            <a:endParaRPr lang="el-GR"/>
          </a:p>
        </p:txBody>
      </p:sp>
      <p:sp>
        <p:nvSpPr>
          <p:cNvPr id="34" name="Left Brace 33"/>
          <p:cNvSpPr/>
          <p:nvPr/>
        </p:nvSpPr>
        <p:spPr>
          <a:xfrm rot="16200000">
            <a:off x="6393669" y="3107529"/>
            <a:ext cx="357190" cy="4000528"/>
          </a:xfrm>
          <a:prstGeom prst="leftBrace">
            <a:avLst/>
          </a:prstGeom>
        </p:spPr>
        <p:style>
          <a:lnRef idx="1">
            <a:schemeClr val="accent1"/>
          </a:lnRef>
          <a:fillRef idx="0">
            <a:schemeClr val="accent1"/>
          </a:fillRef>
          <a:effectRef idx="0">
            <a:schemeClr val="accent1"/>
          </a:effectRef>
          <a:fontRef idx="minor">
            <a:schemeClr val="tx1"/>
          </a:fontRef>
        </p:style>
        <p:txBody>
          <a:bodyPr lIns="91430" tIns="45715" rIns="91430" bIns="45715" rtlCol="0" anchor="ctr"/>
          <a:lstStyle/>
          <a:p>
            <a:pPr algn="ctr"/>
            <a:endParaRPr lang="el-GR"/>
          </a:p>
        </p:txBody>
      </p:sp>
      <p:sp>
        <p:nvSpPr>
          <p:cNvPr id="35" name="TextBox 34"/>
          <p:cNvSpPr txBox="1"/>
          <p:nvPr/>
        </p:nvSpPr>
        <p:spPr>
          <a:xfrm>
            <a:off x="1214414" y="5357826"/>
            <a:ext cx="2571768" cy="369332"/>
          </a:xfrm>
          <a:prstGeom prst="rect">
            <a:avLst/>
          </a:prstGeom>
          <a:noFill/>
        </p:spPr>
        <p:txBody>
          <a:bodyPr wrap="square" lIns="91430" tIns="45715" rIns="91430" bIns="45715" rtlCol="0">
            <a:spAutoFit/>
          </a:bodyPr>
          <a:lstStyle/>
          <a:p>
            <a:pPr algn="ctr"/>
            <a:r>
              <a:rPr lang="en-US" dirty="0" smtClean="0"/>
              <a:t>Rack 1</a:t>
            </a:r>
          </a:p>
        </p:txBody>
      </p:sp>
      <p:sp>
        <p:nvSpPr>
          <p:cNvPr id="36" name="TextBox 35"/>
          <p:cNvSpPr txBox="1"/>
          <p:nvPr/>
        </p:nvSpPr>
        <p:spPr>
          <a:xfrm>
            <a:off x="5286380" y="5357826"/>
            <a:ext cx="2571768" cy="369332"/>
          </a:xfrm>
          <a:prstGeom prst="rect">
            <a:avLst/>
          </a:prstGeom>
          <a:noFill/>
        </p:spPr>
        <p:txBody>
          <a:bodyPr wrap="square" lIns="91430" tIns="45715" rIns="91430" bIns="45715" rtlCol="0">
            <a:spAutoFit/>
          </a:bodyPr>
          <a:lstStyle/>
          <a:p>
            <a:pPr algn="ctr"/>
            <a:r>
              <a:rPr lang="en-US" dirty="0" smtClean="0"/>
              <a:t>Rack 2</a:t>
            </a:r>
          </a:p>
        </p:txBody>
      </p:sp>
      <p:sp>
        <p:nvSpPr>
          <p:cNvPr id="31" name="Rounded Rectangle 17"/>
          <p:cNvSpPr/>
          <p:nvPr/>
        </p:nvSpPr>
        <p:spPr>
          <a:xfrm>
            <a:off x="3566738" y="2639762"/>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1</a:t>
            </a:r>
            <a:endParaRPr lang="el-GR" dirty="0">
              <a:solidFill>
                <a:schemeClr val="tx1"/>
              </a:solidFill>
            </a:endParaRPr>
          </a:p>
        </p:txBody>
      </p:sp>
      <p:sp>
        <p:nvSpPr>
          <p:cNvPr id="38" name="Rounded Rectangle 26"/>
          <p:cNvSpPr/>
          <p:nvPr/>
        </p:nvSpPr>
        <p:spPr>
          <a:xfrm>
            <a:off x="3782762" y="3933056"/>
            <a:ext cx="357190" cy="35719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solidFill>
                  <a:schemeClr val="tx1"/>
                </a:solidFill>
              </a:rPr>
              <a:t>3</a:t>
            </a:r>
            <a:endParaRPr lang="el-GR"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l-GR" dirty="0" smtClean="0"/>
              <a:t>Η</a:t>
            </a:r>
            <a:r>
              <a:rPr lang="el-GR" dirty="0" smtClean="0">
                <a:solidFill>
                  <a:schemeClr val="bg1"/>
                </a:solidFill>
              </a:rPr>
              <a:t> </a:t>
            </a:r>
            <a:r>
              <a:rPr lang="el-GR" dirty="0" smtClean="0"/>
              <a:t>ορθότητα</a:t>
            </a:r>
            <a:r>
              <a:rPr lang="el-GR" dirty="0" smtClean="0">
                <a:solidFill>
                  <a:schemeClr val="bg1"/>
                </a:solidFill>
              </a:rPr>
              <a:t> </a:t>
            </a:r>
            <a:r>
              <a:rPr lang="el-GR" dirty="0" smtClean="0"/>
              <a:t>των</a:t>
            </a:r>
            <a:r>
              <a:rPr lang="el-GR" dirty="0" smtClean="0">
                <a:solidFill>
                  <a:schemeClr val="bg1"/>
                </a:solidFill>
              </a:rPr>
              <a:t> </a:t>
            </a:r>
            <a:r>
              <a:rPr lang="el-GR" dirty="0" smtClean="0"/>
              <a:t>δεδομένων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b="1" dirty="0" smtClean="0"/>
              <a:t>Η χρήση </a:t>
            </a:r>
            <a:r>
              <a:rPr lang="en-US" b="1" dirty="0" smtClean="0"/>
              <a:t>Checksums </a:t>
            </a:r>
            <a:r>
              <a:rPr lang="el-GR" b="1" dirty="0" smtClean="0"/>
              <a:t>για την επικύρωση δεδομένων</a:t>
            </a:r>
            <a:endParaRPr lang="en-US" b="1" dirty="0" smtClean="0"/>
          </a:p>
          <a:p>
            <a:pPr>
              <a:buNone/>
            </a:pPr>
            <a:r>
              <a:rPr lang="en-US" sz="3600" dirty="0" smtClean="0"/>
              <a:t>	– </a:t>
            </a:r>
            <a:r>
              <a:rPr lang="el-GR" dirty="0" smtClean="0"/>
              <a:t>χρήση </a:t>
            </a:r>
            <a:r>
              <a:rPr lang="en-US" dirty="0" smtClean="0"/>
              <a:t>CRC32</a:t>
            </a:r>
          </a:p>
          <a:p>
            <a:r>
              <a:rPr lang="el-GR" b="1" dirty="0" smtClean="0"/>
              <a:t>Κατά την δημιουργία αρχείων</a:t>
            </a:r>
            <a:endParaRPr lang="en-US" b="1" dirty="0" smtClean="0"/>
          </a:p>
          <a:p>
            <a:pPr>
              <a:buNone/>
            </a:pPr>
            <a:r>
              <a:rPr lang="en-US" sz="3600" dirty="0" smtClean="0"/>
              <a:t>	– </a:t>
            </a:r>
            <a:r>
              <a:rPr lang="el-GR" sz="3600" dirty="0" smtClean="0"/>
              <a:t>ο </a:t>
            </a:r>
            <a:r>
              <a:rPr lang="en-US" dirty="0" smtClean="0"/>
              <a:t>Client </a:t>
            </a:r>
            <a:r>
              <a:rPr lang="el-GR" dirty="0" smtClean="0"/>
              <a:t>υπολογίζει το</a:t>
            </a:r>
            <a:r>
              <a:rPr lang="en-US" dirty="0" smtClean="0"/>
              <a:t> checksum </a:t>
            </a:r>
            <a:r>
              <a:rPr lang="el-GR" dirty="0" smtClean="0"/>
              <a:t>κάθε</a:t>
            </a:r>
            <a:r>
              <a:rPr lang="en-US" dirty="0" smtClean="0"/>
              <a:t> 512 bytes</a:t>
            </a:r>
          </a:p>
          <a:p>
            <a:pPr>
              <a:buNone/>
            </a:pPr>
            <a:r>
              <a:rPr lang="en-US" dirty="0" smtClean="0"/>
              <a:t>	– </a:t>
            </a:r>
            <a:r>
              <a:rPr lang="el-GR" dirty="0" smtClean="0"/>
              <a:t>οι </a:t>
            </a:r>
            <a:r>
              <a:rPr lang="en-US" dirty="0" err="1" smtClean="0"/>
              <a:t>DataNodes</a:t>
            </a:r>
            <a:r>
              <a:rPr lang="en-US" dirty="0" smtClean="0"/>
              <a:t> </a:t>
            </a:r>
            <a:r>
              <a:rPr lang="el-GR" dirty="0" smtClean="0"/>
              <a:t>αποθηκεύουν τα </a:t>
            </a:r>
            <a:r>
              <a:rPr lang="en-US" dirty="0" smtClean="0"/>
              <a:t>checksums</a:t>
            </a:r>
          </a:p>
          <a:p>
            <a:r>
              <a:rPr lang="el-GR" b="1" dirty="0" smtClean="0"/>
              <a:t>Κατά την πρόσβαση των αρχείων</a:t>
            </a:r>
            <a:endParaRPr lang="en-US" b="1" dirty="0" smtClean="0"/>
          </a:p>
          <a:p>
            <a:pPr>
              <a:buNone/>
            </a:pPr>
            <a:r>
              <a:rPr lang="en-US" sz="3600" dirty="0" smtClean="0"/>
              <a:t>	– </a:t>
            </a:r>
            <a:r>
              <a:rPr lang="el-GR" dirty="0" smtClean="0"/>
              <a:t>ο </a:t>
            </a:r>
            <a:r>
              <a:rPr lang="en-US" dirty="0" smtClean="0"/>
              <a:t>Client </a:t>
            </a:r>
            <a:r>
              <a:rPr lang="el-GR" dirty="0" smtClean="0"/>
              <a:t>λαμβάνει τα δεδομένα μια το </a:t>
            </a:r>
            <a:r>
              <a:rPr lang="en-US" dirty="0" smtClean="0"/>
              <a:t>checksum </a:t>
            </a:r>
            <a:r>
              <a:rPr lang="el-GR" dirty="0" smtClean="0"/>
              <a:t>από τον </a:t>
            </a:r>
            <a:r>
              <a:rPr lang="en-US" dirty="0" smtClean="0"/>
              <a:t>DataNode</a:t>
            </a:r>
          </a:p>
          <a:p>
            <a:pPr>
              <a:buNone/>
            </a:pPr>
            <a:r>
              <a:rPr lang="en-US" dirty="0" smtClean="0"/>
              <a:t>	– </a:t>
            </a:r>
            <a:r>
              <a:rPr lang="el-GR" dirty="0" smtClean="0"/>
              <a:t>εάν η επικύρωση αποτύχει  τότε ο </a:t>
            </a:r>
            <a:r>
              <a:rPr lang="en-US" dirty="0" smtClean="0"/>
              <a:t>Client </a:t>
            </a:r>
            <a:r>
              <a:rPr lang="el-GR" dirty="0" smtClean="0"/>
              <a:t>δοκιμάζει άλλο κόμβο</a:t>
            </a: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l-GR" dirty="0" smtClean="0"/>
              <a:t>Βλάβη</a:t>
            </a:r>
            <a:r>
              <a:rPr lang="el-GR" dirty="0" smtClean="0">
                <a:solidFill>
                  <a:schemeClr val="bg1"/>
                </a:solidFill>
              </a:rPr>
              <a:t> </a:t>
            </a:r>
            <a:r>
              <a:rPr lang="el-GR" dirty="0" smtClean="0"/>
              <a:t>στον</a:t>
            </a:r>
            <a:r>
              <a:rPr lang="el-GR" dirty="0" smtClean="0">
                <a:solidFill>
                  <a:schemeClr val="bg1"/>
                </a:solidFill>
              </a:rPr>
              <a:t> </a:t>
            </a:r>
            <a:r>
              <a:rPr lang="en-US" dirty="0" err="1" smtClean="0"/>
              <a:t>NameNode</a:t>
            </a:r>
            <a:endParaRPr lang="el-GR" dirty="0"/>
          </a:p>
        </p:txBody>
      </p:sp>
      <p:sp>
        <p:nvSpPr>
          <p:cNvPr id="3" name="2 - Θέση περιεχομένου"/>
          <p:cNvSpPr>
            <a:spLocks noGrp="1"/>
          </p:cNvSpPr>
          <p:nvPr>
            <p:ph idx="1"/>
          </p:nvPr>
        </p:nvSpPr>
        <p:spPr/>
        <p:txBody>
          <a:bodyPr>
            <a:normAutofit/>
          </a:bodyPr>
          <a:lstStyle/>
          <a:p>
            <a:r>
              <a:rPr lang="en-US" b="1" dirty="0" smtClean="0"/>
              <a:t>A single point of failure</a:t>
            </a:r>
          </a:p>
          <a:p>
            <a:r>
              <a:rPr lang="el-GR" b="1" dirty="0" smtClean="0"/>
              <a:t>Η καταγραφή των συναλλαγών αποθηκεύεται σε πολλαπλούς καταλόγους</a:t>
            </a:r>
            <a:endParaRPr lang="en-US" b="1" dirty="0" smtClean="0"/>
          </a:p>
          <a:p>
            <a:pPr lvl="1"/>
            <a:r>
              <a:rPr lang="el-GR" dirty="0" smtClean="0"/>
              <a:t>Έναν κατάλογο στο τοπικό σύστημα αρχείων</a:t>
            </a:r>
          </a:p>
          <a:p>
            <a:pPr lvl="1"/>
            <a:r>
              <a:rPr lang="el-GR" dirty="0" smtClean="0"/>
              <a:t>Έναν κατάλογο σε απομακρυσμένο σύστημα αρχείων</a:t>
            </a:r>
            <a:endParaRPr lang="en-US" dirty="0" smtClean="0"/>
          </a:p>
          <a:p>
            <a:r>
              <a:rPr lang="el-GR" b="1" dirty="0" smtClean="0"/>
              <a:t>Υπάρχει η ανάγκη να ανατηχθεί μια λύση υψηλής διαθεσιμότητας</a:t>
            </a:r>
            <a:r>
              <a:rPr lang="en-US" b="1" dirty="0" smtClean="0"/>
              <a:t> </a:t>
            </a:r>
            <a:r>
              <a:rPr lang="el-GR" b="1" dirty="0" smtClean="0"/>
              <a:t>(</a:t>
            </a:r>
            <a:r>
              <a:rPr lang="en-US" b="1" dirty="0" smtClean="0"/>
              <a:t>HA solution</a:t>
            </a:r>
            <a:r>
              <a:rPr lang="el-GR" b="1" dirty="0" smtClean="0"/>
              <a:t>)</a:t>
            </a:r>
            <a:endParaRPr lang="en-US" b="1" dirty="0" smtClean="0"/>
          </a:p>
          <a:p>
            <a:endParaRPr lang="en-US"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1214422"/>
          </a:xfrm>
        </p:spPr>
        <p:txBody>
          <a:bodyPr/>
          <a:lstStyle/>
          <a:p>
            <a:r>
              <a:rPr lang="en-US" dirty="0" err="1" smtClean="0"/>
              <a:t>Rebalancer</a:t>
            </a:r>
            <a:endParaRPr lang="el-GR" dirty="0"/>
          </a:p>
        </p:txBody>
      </p:sp>
      <p:sp>
        <p:nvSpPr>
          <p:cNvPr id="3" name="2 - Θέση περιεχομένου"/>
          <p:cNvSpPr>
            <a:spLocks noGrp="1"/>
          </p:cNvSpPr>
          <p:nvPr>
            <p:ph idx="1"/>
          </p:nvPr>
        </p:nvSpPr>
        <p:spPr>
          <a:xfrm>
            <a:off x="457200" y="1628800"/>
            <a:ext cx="8229600" cy="4695800"/>
          </a:xfrm>
        </p:spPr>
        <p:txBody>
          <a:bodyPr>
            <a:normAutofit fontScale="92500" lnSpcReduction="10000"/>
          </a:bodyPr>
          <a:lstStyle/>
          <a:p>
            <a:r>
              <a:rPr lang="el-GR" sz="2800" dirty="0" smtClean="0"/>
              <a:t>Σε περίπτωση που κάποιος </a:t>
            </a:r>
            <a:r>
              <a:rPr lang="el-GR" sz="2800" dirty="0" err="1" smtClean="0"/>
              <a:t>datanode</a:t>
            </a:r>
            <a:r>
              <a:rPr lang="el-GR" sz="2800" dirty="0" smtClean="0"/>
              <a:t> βρεθεί µε </a:t>
            </a:r>
            <a:r>
              <a:rPr lang="el-GR" sz="2800" dirty="0" err="1" smtClean="0"/>
              <a:t>πλεόνασµα</a:t>
            </a:r>
            <a:r>
              <a:rPr lang="el-GR" sz="2800" dirty="0" smtClean="0"/>
              <a:t> αντιγράφων τότε</a:t>
            </a:r>
            <a:r>
              <a:rPr lang="en-US" sz="2800" dirty="0" smtClean="0"/>
              <a:t> </a:t>
            </a:r>
            <a:r>
              <a:rPr lang="el-GR" sz="2800" dirty="0" smtClean="0"/>
              <a:t>το φορτίο µ</a:t>
            </a:r>
            <a:r>
              <a:rPr lang="el-GR" sz="2800" dirty="0" err="1" smtClean="0"/>
              <a:t>οιράζεται</a:t>
            </a:r>
            <a:r>
              <a:rPr lang="el-GR" sz="2800" dirty="0" smtClean="0"/>
              <a:t> </a:t>
            </a:r>
            <a:r>
              <a:rPr lang="el-GR" sz="2800" dirty="0" err="1" smtClean="0"/>
              <a:t>αυτόµατα</a:t>
            </a:r>
            <a:r>
              <a:rPr lang="el-GR" sz="2800" dirty="0" smtClean="0"/>
              <a:t>.</a:t>
            </a:r>
            <a:endParaRPr lang="en-US" sz="2800" b="1" dirty="0" smtClean="0"/>
          </a:p>
          <a:p>
            <a:r>
              <a:rPr lang="el-GR" sz="2800" dirty="0" smtClean="0"/>
              <a:t>Σκοπός</a:t>
            </a:r>
            <a:r>
              <a:rPr lang="en-US" sz="2800" dirty="0" smtClean="0"/>
              <a:t>: </a:t>
            </a:r>
            <a:r>
              <a:rPr lang="el-GR" sz="2800" dirty="0" smtClean="0"/>
              <a:t>όλοι οι δίσκοι των </a:t>
            </a:r>
            <a:r>
              <a:rPr lang="en-US" sz="2800" dirty="0" err="1" smtClean="0"/>
              <a:t>DataNodes</a:t>
            </a:r>
            <a:r>
              <a:rPr lang="en-US" sz="2800" dirty="0" smtClean="0"/>
              <a:t> </a:t>
            </a:r>
            <a:r>
              <a:rPr lang="el-GR" sz="2800" dirty="0" smtClean="0"/>
              <a:t>να έχουν το ίδιο ποσοστό δεδομένων</a:t>
            </a:r>
            <a:endParaRPr lang="en-US" sz="2800" dirty="0" smtClean="0"/>
          </a:p>
          <a:p>
            <a:pPr lvl="1"/>
            <a:r>
              <a:rPr lang="el-GR" dirty="0" smtClean="0"/>
              <a:t>Συνήθως τρέχει όταν νέοι </a:t>
            </a:r>
            <a:r>
              <a:rPr lang="en-US" dirty="0" err="1" smtClean="0"/>
              <a:t>DataNodes</a:t>
            </a:r>
            <a:r>
              <a:rPr lang="en-US" dirty="0" smtClean="0"/>
              <a:t> </a:t>
            </a:r>
            <a:r>
              <a:rPr lang="el-GR" dirty="0" smtClean="0"/>
              <a:t>προστίθενται στο σύστημα.</a:t>
            </a:r>
            <a:endParaRPr lang="en-US" dirty="0" smtClean="0"/>
          </a:p>
          <a:p>
            <a:pPr lvl="1"/>
            <a:r>
              <a:rPr lang="el-GR" dirty="0" smtClean="0"/>
              <a:t>ο </a:t>
            </a:r>
            <a:r>
              <a:rPr lang="en-US" dirty="0" smtClean="0"/>
              <a:t>Cluster </a:t>
            </a:r>
            <a:r>
              <a:rPr lang="el-GR" dirty="0" smtClean="0"/>
              <a:t>παραμένει λειτουργικός όταν εκτελείται ο</a:t>
            </a:r>
            <a:r>
              <a:rPr lang="en-US" dirty="0" smtClean="0"/>
              <a:t> </a:t>
            </a:r>
            <a:r>
              <a:rPr lang="en-US" dirty="0" err="1" smtClean="0"/>
              <a:t>Rebalancer</a:t>
            </a:r>
            <a:r>
              <a:rPr lang="el-GR" dirty="0" smtClean="0"/>
              <a:t>.</a:t>
            </a:r>
            <a:endParaRPr lang="en-US" dirty="0" smtClean="0"/>
          </a:p>
          <a:p>
            <a:pPr lvl="1"/>
            <a:r>
              <a:rPr lang="el-GR" dirty="0" smtClean="0"/>
              <a:t>ο </a:t>
            </a:r>
            <a:r>
              <a:rPr lang="en-US" dirty="0" err="1" smtClean="0"/>
              <a:t>Rebalancer</a:t>
            </a:r>
            <a:r>
              <a:rPr lang="en-US" dirty="0" smtClean="0"/>
              <a:t> </a:t>
            </a:r>
            <a:r>
              <a:rPr lang="el-GR" dirty="0" smtClean="0"/>
              <a:t>τίθεται σε αναμονή όταν υπάρχει μεγάλη κίνηση στο δίκτυο.</a:t>
            </a:r>
          </a:p>
          <a:p>
            <a:pPr lvl="1"/>
            <a:r>
              <a:rPr lang="el-GR" dirty="0" smtClean="0"/>
              <a:t>Είναι ένα εργαλείο </a:t>
            </a:r>
            <a:r>
              <a:rPr lang="en-US" dirty="0" smtClean="0"/>
              <a:t>Command line</a:t>
            </a:r>
            <a:r>
              <a:rPr lang="el-GR" dirty="0" smtClean="0"/>
              <a:t>.</a:t>
            </a:r>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4752"/>
            <a:ext cx="8229600" cy="1311768"/>
          </a:xfrm>
        </p:spPr>
        <p:txBody>
          <a:bodyPr/>
          <a:lstStyle/>
          <a:p>
            <a:r>
              <a:rPr lang="el-GR" dirty="0" smtClean="0"/>
              <a:t>Τι δεν κάνει το </a:t>
            </a:r>
            <a:r>
              <a:rPr lang="en-US" dirty="0" smtClean="0"/>
              <a:t>HDFS</a:t>
            </a:r>
            <a:endParaRPr lang="el-GR" dirty="0"/>
          </a:p>
        </p:txBody>
      </p:sp>
      <p:sp>
        <p:nvSpPr>
          <p:cNvPr id="3" name="2 - Θέση περιεχομένου"/>
          <p:cNvSpPr>
            <a:spLocks noGrp="1"/>
          </p:cNvSpPr>
          <p:nvPr>
            <p:ph idx="1"/>
          </p:nvPr>
        </p:nvSpPr>
        <p:spPr>
          <a:xfrm>
            <a:off x="251520" y="1416145"/>
            <a:ext cx="8435280" cy="5037192"/>
          </a:xfrm>
        </p:spPr>
        <p:txBody>
          <a:bodyPr>
            <a:normAutofit/>
          </a:bodyPr>
          <a:lstStyle/>
          <a:p>
            <a:r>
              <a:rPr lang="en-US" dirty="0" smtClean="0"/>
              <a:t>Transactional data? (e.g. concurrent reads and writes to the same data)</a:t>
            </a:r>
            <a:endParaRPr lang="el-GR" dirty="0" smtClean="0"/>
          </a:p>
          <a:p>
            <a:pPr lvl="1"/>
            <a:r>
              <a:rPr lang="el-GR" dirty="0" smtClean="0"/>
              <a:t>Εδώ το HDFS θα χρειαστεί να αποθηκεύει τα δεδομένα ένα </a:t>
            </a:r>
            <a:r>
              <a:rPr lang="el-GR" dirty="0" err="1" smtClean="0"/>
              <a:t>file</a:t>
            </a:r>
            <a:r>
              <a:rPr lang="el-GR" dirty="0" smtClean="0"/>
              <a:t> κάθε εγγραφή.</a:t>
            </a:r>
            <a:endParaRPr lang="en-US" dirty="0" smtClean="0"/>
          </a:p>
          <a:p>
            <a:r>
              <a:rPr lang="en-US" dirty="0" smtClean="0"/>
              <a:t>Structured data? (e.g. record oriented views, columns)</a:t>
            </a:r>
            <a:endParaRPr lang="el-GR" dirty="0" smtClean="0"/>
          </a:p>
          <a:p>
            <a:pPr lvl="1"/>
            <a:r>
              <a:rPr lang="el-GR" dirty="0" smtClean="0"/>
              <a:t>Τα </a:t>
            </a:r>
            <a:r>
              <a:rPr lang="en-US" dirty="0" smtClean="0"/>
              <a:t>metadata </a:t>
            </a:r>
            <a:r>
              <a:rPr lang="el-GR" dirty="0" smtClean="0"/>
              <a:t>είναι μόνο σε μορφή καταλόγων και ονομάτων αρχείων</a:t>
            </a:r>
            <a:endParaRPr lang="en-US" dirty="0" smtClean="0"/>
          </a:p>
          <a:p>
            <a:r>
              <a:rPr lang="en-US" dirty="0" smtClean="0"/>
              <a:t>Relational data? (e.g. indexes)</a:t>
            </a:r>
            <a:endParaRPr lang="el-GR" dirty="0" smtClean="0"/>
          </a:p>
          <a:p>
            <a:pPr lvl="1"/>
            <a:r>
              <a:rPr lang="el-GR" dirty="0" smtClean="0"/>
              <a:t>Δεν υποστηρίζει αναζητήσεις.</a:t>
            </a:r>
          </a:p>
          <a:p>
            <a:r>
              <a:rPr lang="el-GR" dirty="0" smtClean="0"/>
              <a:t>Ότι δεν κάνει το </a:t>
            </a:r>
            <a:r>
              <a:rPr lang="en-US" dirty="0" smtClean="0"/>
              <a:t>HDFS </a:t>
            </a:r>
            <a:r>
              <a:rPr lang="el-GR" dirty="0" smtClean="0"/>
              <a:t>το κάνει η</a:t>
            </a:r>
            <a:r>
              <a:rPr lang="en-US" dirty="0" err="1" smtClean="0"/>
              <a:t>HBase</a:t>
            </a:r>
            <a:r>
              <a:rPr lang="el-GR" dirty="0" smtClean="0"/>
              <a:t> </a:t>
            </a:r>
            <a:r>
              <a:rPr lang="en-US" dirty="0" smtClean="0"/>
              <a:t>(</a:t>
            </a:r>
            <a:r>
              <a:rPr lang="en-US" dirty="0" err="1" smtClean="0"/>
              <a:t>BigTable</a:t>
            </a:r>
            <a:r>
              <a:rPr lang="en-US"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BigTable</a:t>
            </a:r>
            <a:endParaRPr lang="en-US" dirty="0"/>
          </a:p>
        </p:txBody>
      </p:sp>
      <p:sp>
        <p:nvSpPr>
          <p:cNvPr id="3074"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Το</a:t>
            </a:r>
            <a:r>
              <a:rPr lang="en-US" dirty="0" smtClean="0"/>
              <a:t> </a:t>
            </a:r>
            <a:r>
              <a:rPr lang="en-US" dirty="0" err="1" smtClean="0"/>
              <a:t>Bigtable</a:t>
            </a:r>
            <a:r>
              <a:rPr lang="en-US" dirty="0" smtClean="0"/>
              <a:t> </a:t>
            </a:r>
            <a:r>
              <a:rPr lang="en-US" dirty="0" err="1" smtClean="0"/>
              <a:t>αποτελεί</a:t>
            </a:r>
            <a:r>
              <a:rPr lang="en-US" dirty="0" smtClean="0"/>
              <a:t> </a:t>
            </a:r>
            <a:r>
              <a:rPr lang="en-US" dirty="0" err="1" smtClean="0"/>
              <a:t>ένα</a:t>
            </a:r>
            <a:r>
              <a:rPr lang="en-US" dirty="0" smtClean="0"/>
              <a:t> </a:t>
            </a:r>
            <a:r>
              <a:rPr lang="en-US" dirty="0" err="1" smtClean="0"/>
              <a:t>κατανεμημένο</a:t>
            </a:r>
            <a:r>
              <a:rPr lang="en-US" dirty="0" smtClean="0"/>
              <a:t> </a:t>
            </a:r>
            <a:r>
              <a:rPr lang="en-US" dirty="0" err="1" smtClean="0"/>
              <a:t>σύστημα</a:t>
            </a:r>
            <a:r>
              <a:rPr lang="en-US" dirty="0" smtClean="0"/>
              <a:t> </a:t>
            </a:r>
            <a:r>
              <a:rPr lang="en-US" dirty="0" err="1" smtClean="0"/>
              <a:t>αποθήκευσης</a:t>
            </a:r>
            <a:r>
              <a:rPr lang="en-US" dirty="0" smtClean="0"/>
              <a:t> </a:t>
            </a:r>
            <a:r>
              <a:rPr lang="en-US" dirty="0" err="1" smtClean="0"/>
              <a:t>για</a:t>
            </a:r>
            <a:r>
              <a:rPr lang="en-US" dirty="0" smtClean="0"/>
              <a:t> </a:t>
            </a:r>
            <a:r>
              <a:rPr lang="en-US" dirty="0" err="1" smtClean="0"/>
              <a:t>τη</a:t>
            </a:r>
            <a:r>
              <a:rPr lang="en-US" dirty="0" smtClean="0"/>
              <a:t> </a:t>
            </a:r>
            <a:r>
              <a:rPr lang="el-GR" dirty="0" smtClean="0"/>
              <a:t>διαχείριση</a:t>
            </a:r>
            <a:r>
              <a:rPr lang="en-US" dirty="0" smtClean="0"/>
              <a:t> </a:t>
            </a:r>
            <a:r>
              <a:rPr lang="el-GR" dirty="0" smtClean="0"/>
              <a:t>μεγάλης ποσότητας </a:t>
            </a:r>
            <a:r>
              <a:rPr lang="el-GR" dirty="0" err="1" smtClean="0"/>
              <a:t>ημι</a:t>
            </a:r>
            <a:r>
              <a:rPr lang="el-GR" dirty="0" smtClean="0"/>
              <a:t>-</a:t>
            </a:r>
            <a:r>
              <a:rPr lang="en-US" dirty="0" err="1" smtClean="0"/>
              <a:t>δομημένων</a:t>
            </a:r>
            <a:r>
              <a:rPr lang="en-US" dirty="0" smtClean="0"/>
              <a:t> </a:t>
            </a:r>
            <a:r>
              <a:rPr lang="en-US" dirty="0" err="1" smtClean="0"/>
              <a:t>δεδομένων</a:t>
            </a:r>
            <a:r>
              <a:rPr lang="el-GR" dirty="0" smtClean="0"/>
              <a:t> </a:t>
            </a:r>
            <a:r>
              <a:rPr lang="en-US" dirty="0" err="1" smtClean="0"/>
              <a:t>και</a:t>
            </a:r>
            <a:r>
              <a:rPr lang="en-US" dirty="0" smtClean="0"/>
              <a:t> </a:t>
            </a:r>
            <a:r>
              <a:rPr lang="en-US" dirty="0" err="1" smtClean="0"/>
              <a:t>προσανατολισμένο</a:t>
            </a:r>
            <a:r>
              <a:rPr lang="en-US" dirty="0" smtClean="0"/>
              <a:t> </a:t>
            </a:r>
            <a:r>
              <a:rPr lang="en-US" dirty="0" err="1" smtClean="0"/>
              <a:t>στην</a:t>
            </a:r>
            <a:r>
              <a:rPr lang="en-US" dirty="0" smtClean="0"/>
              <a:t> </a:t>
            </a:r>
            <a:r>
              <a:rPr lang="en-US" dirty="0" err="1" smtClean="0"/>
              <a:t>κλιμακωσιμότητα</a:t>
            </a:r>
            <a:r>
              <a:rPr lang="el-GR" dirty="0" smtClean="0"/>
              <a:t> (</a:t>
            </a:r>
            <a:r>
              <a:rPr lang="en-US" dirty="0" smtClean="0"/>
              <a:t>scalability)</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Χρησιμοποιείται από την </a:t>
            </a:r>
            <a:r>
              <a:rPr lang="en-US" dirty="0" smtClean="0"/>
              <a:t>Google</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Analytics, Google Earth, web indexing, </a:t>
            </a:r>
            <a:r>
              <a:rPr lang="el-GR" dirty="0" smtClean="0"/>
              <a:t>κλπ</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Κλειστού κώδικα</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OSDI’06</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Χαρακτηριστικά</a:t>
            </a:r>
            <a:endParaRPr lang="en-US" dirty="0"/>
          </a:p>
        </p:txBody>
      </p:sp>
      <p:sp>
        <p:nvSpPr>
          <p:cNvPr id="4098"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Μεγάλο</a:t>
            </a:r>
            <a:r>
              <a:rPr lang="en-US" dirty="0"/>
              <a:t> </a:t>
            </a:r>
            <a:r>
              <a:rPr lang="en-US" dirty="0" err="1"/>
              <a:t>εύρος</a:t>
            </a:r>
            <a:r>
              <a:rPr lang="en-US" dirty="0"/>
              <a:t> </a:t>
            </a:r>
            <a:r>
              <a:rPr lang="en-US" dirty="0" err="1"/>
              <a:t>εφαρμογών</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Batch processing </a:t>
            </a:r>
            <a:r>
              <a:rPr lang="en-US" dirty="0" err="1"/>
              <a:t>εφαρμογές</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Εφαμογές</a:t>
            </a:r>
            <a:r>
              <a:rPr lang="en-US" dirty="0"/>
              <a:t> </a:t>
            </a:r>
            <a:r>
              <a:rPr lang="en-US" dirty="0" err="1"/>
              <a:t>χαμηλής</a:t>
            </a:r>
            <a:r>
              <a:rPr lang="en-US" dirty="0"/>
              <a:t> </a:t>
            </a:r>
            <a:r>
              <a:rPr lang="en-US" dirty="0" err="1"/>
              <a:t>καθυστέρησης</a:t>
            </a:r>
            <a:r>
              <a:rPr lang="en-US" dirty="0"/>
              <a:t> </a:t>
            </a:r>
            <a:r>
              <a:rPr lang="en-US" dirty="0" err="1"/>
              <a:t>για</a:t>
            </a:r>
            <a:r>
              <a:rPr lang="en-US" dirty="0"/>
              <a:t> </a:t>
            </a:r>
            <a:r>
              <a:rPr lang="en-US" dirty="0" err="1"/>
              <a:t>χρήστες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Κλιμακωσ</a:t>
            </a:r>
            <a:r>
              <a:rPr lang="el-GR" dirty="0" smtClean="0"/>
              <a:t>ι</a:t>
            </a:r>
            <a:r>
              <a:rPr lang="en-US" dirty="0" err="1" smtClean="0"/>
              <a:t>μότητα</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Υψηλή</a:t>
            </a:r>
            <a:r>
              <a:rPr lang="en-US" dirty="0"/>
              <a:t> </a:t>
            </a:r>
            <a:r>
              <a:rPr lang="en-US" dirty="0" err="1"/>
              <a:t>απόδοση</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Υψηλή</a:t>
            </a:r>
            <a:r>
              <a:rPr lang="en-US" dirty="0"/>
              <a:t> </a:t>
            </a:r>
            <a:r>
              <a:rPr lang="en-US" dirty="0" err="1"/>
              <a:t>διαθεσιμότητα</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Δυνατότητα</a:t>
            </a:r>
            <a:r>
              <a:rPr lang="en-US" dirty="0"/>
              <a:t> </a:t>
            </a:r>
            <a:r>
              <a:rPr lang="en-US" dirty="0" err="1"/>
              <a:t>χρήσης</a:t>
            </a:r>
            <a:r>
              <a:rPr lang="en-US" dirty="0"/>
              <a:t> </a:t>
            </a:r>
            <a:r>
              <a:rPr lang="en-US" dirty="0" err="1"/>
              <a:t>σε</a:t>
            </a:r>
            <a:r>
              <a:rPr lang="en-US" dirty="0"/>
              <a:t> </a:t>
            </a:r>
            <a:r>
              <a:rPr lang="en-US" dirty="0" err="1" smtClean="0"/>
              <a:t>συνδ</a:t>
            </a:r>
            <a:r>
              <a:rPr lang="el-GR" dirty="0" smtClean="0"/>
              <a:t>υ</a:t>
            </a:r>
            <a:r>
              <a:rPr lang="en-US" dirty="0" err="1" smtClean="0"/>
              <a:t>ασμό</a:t>
            </a:r>
            <a:r>
              <a:rPr lang="en-US" dirty="0" smtClean="0"/>
              <a:t> </a:t>
            </a:r>
            <a:r>
              <a:rPr lang="en-US" dirty="0" err="1"/>
              <a:t>με</a:t>
            </a:r>
            <a:r>
              <a:rPr lang="en-US" dirty="0"/>
              <a:t> </a:t>
            </a:r>
            <a:r>
              <a:rPr lang="en-US" dirty="0" err="1" smtClean="0"/>
              <a:t>MapReduce</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Εκτελείται σε μέσου κόστους υλικό</a:t>
            </a:r>
            <a:r>
              <a:rPr lang="en-US" dirty="0" smtClean="0"/>
              <a:t> </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Μοντέλο</a:t>
            </a:r>
            <a:r>
              <a:rPr lang="en-US" dirty="0"/>
              <a:t> </a:t>
            </a:r>
            <a:r>
              <a:rPr lang="en-US" dirty="0" err="1"/>
              <a:t>δεδομένων</a:t>
            </a:r>
            <a:endParaRPr lang="en-US" dirty="0"/>
          </a:p>
        </p:txBody>
      </p:sp>
      <p:sp>
        <p:nvSpPr>
          <p:cNvPr id="6146"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Ε</a:t>
            </a:r>
            <a:r>
              <a:rPr lang="en-US" dirty="0" err="1" smtClean="0"/>
              <a:t>ίναι</a:t>
            </a:r>
            <a:r>
              <a:rPr lang="en-US" dirty="0" smtClean="0"/>
              <a:t> </a:t>
            </a:r>
            <a:r>
              <a:rPr lang="en-US" dirty="0" err="1"/>
              <a:t>ένας</a:t>
            </a:r>
            <a:r>
              <a:rPr lang="en-US" dirty="0"/>
              <a:t> </a:t>
            </a:r>
            <a:r>
              <a:rPr lang="en-US" dirty="0" err="1"/>
              <a:t>αραιός</a:t>
            </a:r>
            <a:r>
              <a:rPr lang="en-US" dirty="0"/>
              <a:t>, </a:t>
            </a:r>
            <a:r>
              <a:rPr lang="en-US" dirty="0" err="1" smtClean="0"/>
              <a:t>κατανεμημένος</a:t>
            </a:r>
            <a:r>
              <a:rPr lang="en-US" dirty="0" smtClean="0"/>
              <a:t>,</a:t>
            </a:r>
            <a:r>
              <a:rPr lang="el-GR" dirty="0" smtClean="0"/>
              <a:t> </a:t>
            </a:r>
            <a:r>
              <a:rPr lang="en-US" dirty="0" err="1" smtClean="0"/>
              <a:t>πολυδιάστατος</a:t>
            </a:r>
            <a:r>
              <a:rPr lang="en-US" dirty="0" smtClean="0"/>
              <a:t> </a:t>
            </a:r>
            <a:r>
              <a:rPr lang="en-US" dirty="0" err="1" smtClean="0"/>
              <a:t>πίνακας</a:t>
            </a:r>
            <a:endParaRPr lang="el-GR"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Διευθυνσιοδοτείται από:</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Κλειδί</a:t>
            </a:r>
            <a:r>
              <a:rPr lang="en-US" dirty="0" smtClean="0"/>
              <a:t> </a:t>
            </a:r>
            <a:r>
              <a:rPr lang="el-GR" dirty="0" smtClean="0"/>
              <a:t>γραμμής</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Κλειδί </a:t>
            </a:r>
            <a:r>
              <a:rPr lang="en-US" dirty="0" err="1" smtClean="0"/>
              <a:t>στήλης</a:t>
            </a:r>
            <a:endParaRPr lang="el-GR"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err="1" smtClean="0"/>
              <a:t>Χρονοσφραγίδα</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Κάτι σαν συντεταγμένες &lt;</a:t>
            </a:r>
            <a:r>
              <a:rPr lang="en-US" dirty="0" err="1" smtClean="0"/>
              <a:t>x,y</a:t>
            </a:r>
            <a:r>
              <a:rPr lang="en-US" dirty="0" smtClean="0"/>
              <a:t>&gt;</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Κάθε</a:t>
            </a:r>
            <a:r>
              <a:rPr lang="en-US" dirty="0" smtClean="0"/>
              <a:t> </a:t>
            </a:r>
            <a:r>
              <a:rPr lang="el-GR" dirty="0" smtClean="0"/>
              <a:t>κελί</a:t>
            </a:r>
            <a:r>
              <a:rPr lang="en-US" dirty="0" smtClean="0"/>
              <a:t> </a:t>
            </a:r>
            <a:r>
              <a:rPr lang="el-GR" dirty="0" smtClean="0"/>
              <a:t>περιέχει ένα σύνολο</a:t>
            </a:r>
            <a:r>
              <a:rPr lang="en-US" dirty="0" smtClean="0"/>
              <a:t> </a:t>
            </a:r>
            <a:r>
              <a:rPr lang="en-US" dirty="0"/>
              <a:t>bytes</a:t>
            </a:r>
          </a:p>
        </p:txBody>
      </p:sp>
      <p:sp>
        <p:nvSpPr>
          <p:cNvPr id="6" name="TextBox 5"/>
          <p:cNvSpPr txBox="1"/>
          <p:nvPr/>
        </p:nvSpPr>
        <p:spPr>
          <a:xfrm>
            <a:off x="1259632" y="5438025"/>
            <a:ext cx="2016359" cy="360755"/>
          </a:xfrm>
          <a:prstGeom prst="rect">
            <a:avLst/>
          </a:prstGeom>
          <a:noFill/>
        </p:spPr>
        <p:txBody>
          <a:bodyPr wrap="square" lIns="82945" tIns="41473" rIns="82945" bIns="41473" rtlCol="0">
            <a:spAutoFit/>
          </a:bodyPr>
          <a:lstStyle/>
          <a:p>
            <a:r>
              <a:rPr lang="el-GR" dirty="0" smtClean="0"/>
              <a:t>(</a:t>
            </a:r>
            <a:r>
              <a:rPr lang="en-US" dirty="0" err="1" smtClean="0"/>
              <a:t>row,column,time</a:t>
            </a:r>
            <a:r>
              <a:rPr lang="en-US" dirty="0" smtClean="0"/>
              <a:t>)</a:t>
            </a:r>
          </a:p>
        </p:txBody>
      </p:sp>
      <p:cxnSp>
        <p:nvCxnSpPr>
          <p:cNvPr id="8" name="Straight Arrow Connector 7"/>
          <p:cNvCxnSpPr>
            <a:stCxn id="6" idx="3"/>
            <a:endCxn id="9" idx="1"/>
          </p:cNvCxnSpPr>
          <p:nvPr/>
        </p:nvCxnSpPr>
        <p:spPr>
          <a:xfrm flipV="1">
            <a:off x="3275991" y="5618402"/>
            <a:ext cx="2462417"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738408" y="5438024"/>
            <a:ext cx="842406" cy="360755"/>
          </a:xfrm>
          <a:prstGeom prst="rect">
            <a:avLst/>
          </a:prstGeom>
          <a:noFill/>
        </p:spPr>
        <p:txBody>
          <a:bodyPr wrap="square" lIns="82945" tIns="41473" rIns="82945" bIns="41473" rtlCol="0">
            <a:spAutoFit/>
          </a:bodyPr>
          <a:lstStyle/>
          <a:p>
            <a:r>
              <a:rPr lang="en-US" dirty="0" smtClean="0"/>
              <a:t>Value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Γενικά</a:t>
            </a:r>
            <a:endParaRPr lang="el-GR" dirty="0"/>
          </a:p>
        </p:txBody>
      </p:sp>
      <p:sp>
        <p:nvSpPr>
          <p:cNvPr id="3" name="Content Placeholder 2"/>
          <p:cNvSpPr>
            <a:spLocks noGrp="1"/>
          </p:cNvSpPr>
          <p:nvPr>
            <p:ph idx="1"/>
          </p:nvPr>
        </p:nvSpPr>
        <p:spPr/>
        <p:txBody>
          <a:bodyPr/>
          <a:lstStyle/>
          <a:p>
            <a:r>
              <a:rPr lang="el-GR" dirty="0" smtClean="0"/>
              <a:t>Σε ένα </a:t>
            </a:r>
            <a:r>
              <a:rPr lang="en-US" dirty="0" smtClean="0"/>
              <a:t>Cloud </a:t>
            </a:r>
          </a:p>
          <a:p>
            <a:pPr lvl="1"/>
            <a:r>
              <a:rPr lang="el-GR" dirty="0" smtClean="0"/>
              <a:t>Απαιτείται δυνατότητα αποθήκευσης και διαχείρισης μεγάλου συνόλου δεδομένων.</a:t>
            </a:r>
          </a:p>
          <a:p>
            <a:pPr lvl="1"/>
            <a:r>
              <a:rPr lang="el-GR" dirty="0" smtClean="0"/>
              <a:t>Τα δεδομένα αξιοποιούνται και παράγονται σε διαφορετικές τοποθεσίες.</a:t>
            </a:r>
          </a:p>
          <a:p>
            <a:pPr lvl="1"/>
            <a:r>
              <a:rPr lang="el-GR" dirty="0" smtClean="0"/>
              <a:t>Οι βλάβες του υλικού είναι πολύ συχνές.</a:t>
            </a:r>
          </a:p>
          <a:p>
            <a:pPr lvl="1"/>
            <a:r>
              <a:rPr lang="el-GR" dirty="0" smtClean="0"/>
              <a:t>Τα αρχεία έχουν πολύ μεγάλο μέγεθος.</a:t>
            </a:r>
          </a:p>
          <a:p>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Γραμμές</a:t>
            </a:r>
            <a:r>
              <a:rPr lang="en-US" dirty="0"/>
              <a:t> (rows)</a:t>
            </a:r>
          </a:p>
        </p:txBody>
      </p:sp>
      <p:sp>
        <p:nvSpPr>
          <p:cNvPr id="7170"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Το</a:t>
            </a:r>
            <a:r>
              <a:rPr lang="en-US" dirty="0"/>
              <a:t> </a:t>
            </a:r>
            <a:r>
              <a:rPr lang="en-US" dirty="0" err="1"/>
              <a:t>κλειδί</a:t>
            </a:r>
            <a:r>
              <a:rPr lang="en-US" dirty="0"/>
              <a:t> </a:t>
            </a:r>
            <a:r>
              <a:rPr lang="en-US" dirty="0" err="1"/>
              <a:t>απότελείται</a:t>
            </a:r>
            <a:r>
              <a:rPr lang="en-US" dirty="0"/>
              <a:t> </a:t>
            </a:r>
            <a:r>
              <a:rPr lang="en-US" dirty="0" err="1"/>
              <a:t>από</a:t>
            </a:r>
            <a:r>
              <a:rPr lang="en-US" dirty="0"/>
              <a:t> </a:t>
            </a:r>
            <a:r>
              <a:rPr lang="en-US" dirty="0" err="1"/>
              <a:t>ένα</a:t>
            </a:r>
            <a:r>
              <a:rPr lang="en-US" dirty="0"/>
              <a:t> </a:t>
            </a:r>
            <a:r>
              <a:rPr lang="en-US" dirty="0" err="1"/>
              <a:t>αλφαριθμητικό</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Οι</a:t>
            </a:r>
            <a:r>
              <a:rPr lang="en-US" dirty="0"/>
              <a:t> </a:t>
            </a:r>
            <a:r>
              <a:rPr lang="en-US" dirty="0" err="1"/>
              <a:t>ενεργειες</a:t>
            </a:r>
            <a:r>
              <a:rPr lang="en-US" dirty="0"/>
              <a:t> </a:t>
            </a:r>
            <a:r>
              <a:rPr lang="en-US" dirty="0" err="1"/>
              <a:t>πάνω</a:t>
            </a:r>
            <a:r>
              <a:rPr lang="en-US" dirty="0"/>
              <a:t> </a:t>
            </a:r>
            <a:r>
              <a:rPr lang="en-US" dirty="0" err="1"/>
              <a:t>σε</a:t>
            </a:r>
            <a:r>
              <a:rPr lang="en-US" dirty="0"/>
              <a:t> </a:t>
            </a:r>
            <a:r>
              <a:rPr lang="en-US" dirty="0" err="1"/>
              <a:t>μία</a:t>
            </a:r>
            <a:r>
              <a:rPr lang="en-US" dirty="0"/>
              <a:t> </a:t>
            </a:r>
            <a:r>
              <a:rPr lang="en-US" dirty="0" err="1"/>
              <a:t>γραμμή</a:t>
            </a:r>
            <a:r>
              <a:rPr lang="en-US" dirty="0"/>
              <a:t> </a:t>
            </a:r>
            <a:r>
              <a:rPr lang="en-US" dirty="0" err="1"/>
              <a:t>είναι</a:t>
            </a:r>
            <a:r>
              <a:rPr lang="en-US" dirty="0"/>
              <a:t> </a:t>
            </a:r>
            <a:r>
              <a:rPr lang="en-US" dirty="0" err="1"/>
              <a:t>ατομικές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Λεξικογραφική</a:t>
            </a:r>
            <a:r>
              <a:rPr lang="en-US" dirty="0"/>
              <a:t> </a:t>
            </a:r>
            <a:r>
              <a:rPr lang="en-US" dirty="0" err="1"/>
              <a:t>ταξινόμηση</a:t>
            </a:r>
            <a:r>
              <a:rPr lang="en-US" dirty="0"/>
              <a:t> </a:t>
            </a:r>
            <a:r>
              <a:rPr lang="en-US" dirty="0" err="1"/>
              <a:t>με</a:t>
            </a:r>
            <a:r>
              <a:rPr lang="en-US" dirty="0"/>
              <a:t> </a:t>
            </a:r>
            <a:r>
              <a:rPr lang="en-US" dirty="0" err="1"/>
              <a:t>βάση</a:t>
            </a:r>
            <a:r>
              <a:rPr lang="en-US" dirty="0"/>
              <a:t> </a:t>
            </a:r>
            <a:r>
              <a:rPr lang="en-US" dirty="0" err="1"/>
              <a:t>τα</a:t>
            </a:r>
            <a:r>
              <a:rPr lang="en-US" dirty="0"/>
              <a:t> </a:t>
            </a:r>
            <a:r>
              <a:rPr lang="en-US" dirty="0" err="1" smtClean="0"/>
              <a:t>κλειδιά</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Όλος ο πίνακας αποτελείται από (</a:t>
            </a:r>
            <a:r>
              <a:rPr lang="el-GR" dirty="0" err="1" smtClean="0"/>
              <a:t>δισ</a:t>
            </a:r>
            <a:r>
              <a:rPr lang="el-GR" dirty="0" smtClean="0"/>
              <a:t>/</a:t>
            </a:r>
            <a:r>
              <a:rPr lang="el-GR" dirty="0" err="1" smtClean="0"/>
              <a:t>τρισ</a:t>
            </a:r>
            <a:r>
              <a:rPr lang="el-GR" dirty="0" smtClean="0"/>
              <a:t>/</a:t>
            </a:r>
            <a:r>
              <a:rPr lang="el-GR" dirty="0" err="1" smtClean="0"/>
              <a:t>κλπ</a:t>
            </a:r>
            <a:r>
              <a:rPr lang="el-GR" dirty="0" smtClean="0"/>
              <a:t>)εκατομμύρια λεξικογραφικά ταξινομημένες γραμμές.</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Προσοχή:</a:t>
            </a:r>
            <a:r>
              <a:rPr lang="en-US" dirty="0" smtClean="0"/>
              <a:t> </a:t>
            </a:r>
            <a:r>
              <a:rPr lang="el-GR" dirty="0" smtClean="0"/>
              <a:t>το </a:t>
            </a:r>
            <a:r>
              <a:rPr lang="en-US" dirty="0" smtClean="0"/>
              <a:t>row key </a:t>
            </a:r>
            <a:r>
              <a:rPr lang="el-GR" dirty="0" smtClean="0"/>
              <a:t>είναι το </a:t>
            </a:r>
            <a:r>
              <a:rPr lang="el-GR" b="1" dirty="0" smtClean="0"/>
              <a:t>μόνο </a:t>
            </a:r>
            <a:r>
              <a:rPr lang="el-GR" dirty="0" smtClean="0"/>
              <a:t>πεδίο που γίνεται </a:t>
            </a:r>
            <a:r>
              <a:rPr lang="en-US" dirty="0" smtClean="0"/>
              <a:t>indexed </a:t>
            </a:r>
            <a:r>
              <a:rPr lang="el-GR" dirty="0" smtClean="0"/>
              <a:t>στον </a:t>
            </a:r>
            <a:r>
              <a:rPr lang="en-US" dirty="0" err="1" smtClean="0"/>
              <a:t>BigTable</a:t>
            </a:r>
            <a:endParaRPr lang="el-GR"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Αναζήτηση σε όλα τα άλλα πεδία γίνεται με </a:t>
            </a:r>
            <a:r>
              <a:rPr lang="en-US" dirty="0" smtClean="0"/>
              <a:t>full table scan</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Στήλες</a:t>
            </a:r>
            <a:r>
              <a:rPr lang="en-US" dirty="0"/>
              <a:t> (columns)</a:t>
            </a:r>
          </a:p>
        </p:txBody>
      </p:sp>
      <p:sp>
        <p:nvSpPr>
          <p:cNvPr id="8194"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Ομαδοποίηση</a:t>
            </a:r>
            <a:r>
              <a:rPr lang="en-US" dirty="0"/>
              <a:t> </a:t>
            </a:r>
            <a:r>
              <a:rPr lang="en-US" dirty="0" err="1"/>
              <a:t>σε</a:t>
            </a:r>
            <a:r>
              <a:rPr lang="en-US" dirty="0"/>
              <a:t> column </a:t>
            </a:r>
            <a:r>
              <a:rPr lang="en-US" dirty="0" smtClean="0"/>
              <a:t>families</a:t>
            </a:r>
            <a:r>
              <a:rPr lang="el-GR" dirty="0" smtClean="0"/>
              <a:t>. Σπάσιμο σε </a:t>
            </a:r>
            <a:r>
              <a:rPr lang="en-US" dirty="0" smtClean="0"/>
              <a:t>column families </a:t>
            </a:r>
            <a:r>
              <a:rPr lang="el-GR" dirty="0" smtClean="0"/>
              <a:t>ανάλογα το </a:t>
            </a:r>
            <a:r>
              <a:rPr lang="en-US" dirty="0" smtClean="0"/>
              <a:t>application</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Μικρός αριθμός από </a:t>
            </a:r>
            <a:r>
              <a:rPr lang="en-US" dirty="0" smtClean="0"/>
              <a:t>column families (</a:t>
            </a:r>
            <a:r>
              <a:rPr lang="el-GR" dirty="0" smtClean="0"/>
              <a:t>πχ ~100)</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Άπειρος αριθμός από </a:t>
            </a:r>
            <a:r>
              <a:rPr lang="en-US" dirty="0" smtClean="0"/>
              <a:t>columns</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Μορφή</a:t>
            </a:r>
            <a:r>
              <a:rPr lang="en-US" dirty="0"/>
              <a:t> </a:t>
            </a:r>
            <a:r>
              <a:rPr lang="en-US" dirty="0" err="1"/>
              <a:t>family:qualifier</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Ο </a:t>
            </a:r>
            <a:r>
              <a:rPr lang="en-US" dirty="0" err="1"/>
              <a:t>έλεγχος</a:t>
            </a:r>
            <a:r>
              <a:rPr lang="en-US" dirty="0"/>
              <a:t> </a:t>
            </a:r>
            <a:r>
              <a:rPr lang="en-US" dirty="0" err="1"/>
              <a:t>πρόσβασης</a:t>
            </a:r>
            <a:r>
              <a:rPr lang="en-US" dirty="0"/>
              <a:t> </a:t>
            </a:r>
            <a:r>
              <a:rPr lang="en-US" dirty="0" err="1"/>
              <a:t>γίνεται</a:t>
            </a:r>
            <a:r>
              <a:rPr lang="en-US" dirty="0"/>
              <a:t> </a:t>
            </a:r>
            <a:r>
              <a:rPr lang="en-US" dirty="0" err="1"/>
              <a:t>με</a:t>
            </a:r>
            <a:r>
              <a:rPr lang="en-US" dirty="0"/>
              <a:t> </a:t>
            </a:r>
            <a:r>
              <a:rPr lang="en-US" dirty="0" err="1"/>
              <a:t>βάση</a:t>
            </a:r>
            <a:r>
              <a:rPr lang="en-US" dirty="0"/>
              <a:t> </a:t>
            </a:r>
            <a:r>
              <a:rPr lang="en-US" dirty="0" err="1"/>
              <a:t>τα</a:t>
            </a:r>
            <a:r>
              <a:rPr lang="en-US" dirty="0"/>
              <a:t> </a:t>
            </a:r>
            <a:r>
              <a:rPr lang="en-US" dirty="0" smtClean="0"/>
              <a:t>column families</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Χρονοσφραγίδες</a:t>
            </a:r>
            <a:r>
              <a:rPr lang="el-GR" dirty="0" smtClean="0"/>
              <a:t> (</a:t>
            </a:r>
            <a:r>
              <a:rPr lang="en-US" dirty="0" smtClean="0"/>
              <a:t>timestamps)</a:t>
            </a:r>
            <a:endParaRPr lang="en-US" dirty="0"/>
          </a:p>
        </p:txBody>
      </p:sp>
      <p:sp>
        <p:nvSpPr>
          <p:cNvPr id="9218"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Πολλαπλές</a:t>
            </a:r>
            <a:r>
              <a:rPr lang="en-US" dirty="0"/>
              <a:t> </a:t>
            </a:r>
            <a:r>
              <a:rPr lang="en-US" dirty="0" err="1"/>
              <a:t>εκδόσεις</a:t>
            </a:r>
            <a:r>
              <a:rPr lang="en-US" dirty="0"/>
              <a:t> </a:t>
            </a:r>
            <a:r>
              <a:rPr lang="en-US" dirty="0" err="1"/>
              <a:t>των</a:t>
            </a:r>
            <a:r>
              <a:rPr lang="en-US" dirty="0"/>
              <a:t> </a:t>
            </a:r>
            <a:r>
              <a:rPr lang="en-US" dirty="0" err="1"/>
              <a:t>ίδιων</a:t>
            </a:r>
            <a:r>
              <a:rPr lang="en-US" dirty="0"/>
              <a:t> </a:t>
            </a:r>
            <a:r>
              <a:rPr lang="en-US" dirty="0" err="1"/>
              <a:t>δεδομένων</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Πραγματικός</a:t>
            </a:r>
            <a:r>
              <a:rPr lang="en-US" dirty="0" smtClean="0"/>
              <a:t> </a:t>
            </a:r>
            <a:r>
              <a:rPr lang="en-US" dirty="0" err="1"/>
              <a:t>χρόνος</a:t>
            </a:r>
            <a:r>
              <a:rPr lang="en-US" dirty="0"/>
              <a:t> ή</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Καθορισμένος</a:t>
            </a:r>
            <a:r>
              <a:rPr lang="en-US" dirty="0"/>
              <a:t> </a:t>
            </a:r>
            <a:r>
              <a:rPr lang="en-US" dirty="0" err="1"/>
              <a:t>από</a:t>
            </a:r>
            <a:r>
              <a:rPr lang="en-US" dirty="0"/>
              <a:t> </a:t>
            </a:r>
            <a:r>
              <a:rPr lang="en-US" dirty="0" err="1"/>
              <a:t>το</a:t>
            </a:r>
            <a:r>
              <a:rPr lang="en-US" dirty="0"/>
              <a:t> </a:t>
            </a:r>
            <a:r>
              <a:rPr lang="en-US" dirty="0" err="1"/>
              <a:t>χρήστη</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Οι</a:t>
            </a:r>
            <a:r>
              <a:rPr lang="en-US" dirty="0"/>
              <a:t> </a:t>
            </a:r>
            <a:r>
              <a:rPr lang="en-US" dirty="0" err="1"/>
              <a:t>πιο</a:t>
            </a:r>
            <a:r>
              <a:rPr lang="en-US" dirty="0"/>
              <a:t> </a:t>
            </a:r>
            <a:r>
              <a:rPr lang="en-US" dirty="0" err="1"/>
              <a:t>πρόσφατες</a:t>
            </a:r>
            <a:r>
              <a:rPr lang="en-US" dirty="0"/>
              <a:t> </a:t>
            </a:r>
            <a:r>
              <a:rPr lang="en-US" dirty="0" err="1"/>
              <a:t>εκδόσεις</a:t>
            </a:r>
            <a:r>
              <a:rPr lang="en-US" dirty="0"/>
              <a:t> </a:t>
            </a:r>
            <a:r>
              <a:rPr lang="en-US" dirty="0" err="1"/>
              <a:t>είναι</a:t>
            </a:r>
            <a:r>
              <a:rPr lang="en-US" dirty="0"/>
              <a:t> </a:t>
            </a:r>
            <a:r>
              <a:rPr lang="en-US" dirty="0" err="1"/>
              <a:t>ευκολότερο</a:t>
            </a:r>
            <a:r>
              <a:rPr lang="en-US" dirty="0"/>
              <a:t> </a:t>
            </a:r>
            <a:r>
              <a:rPr lang="en-US" dirty="0" err="1" smtClean="0"/>
              <a:t>προσβάσιμες</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Ρύθμιση για την διατήρηση των</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Τελευταίων Χ εκδόσεων</a:t>
            </a:r>
            <a:r>
              <a:rPr lang="en-US" dirty="0" smtClean="0"/>
              <a:t> </a:t>
            </a:r>
            <a:r>
              <a:rPr lang="el-GR" b="1" dirty="0" smtClean="0"/>
              <a:t>ή</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Όλες τις εκδόσεις των τελευταίων Χ εβδομάδων</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3"/>
            <a:ext cx="8229600" cy="1143000"/>
          </a:xfrm>
        </p:spPr>
        <p:txBody>
          <a:bodyPr/>
          <a:lstStyle/>
          <a:p>
            <a:r>
              <a:rPr lang="el-GR" dirty="0" smtClean="0"/>
              <a:t>Παράδειγμα</a:t>
            </a:r>
            <a:endParaRPr lang="el-GR" dirty="0"/>
          </a:p>
        </p:txBody>
      </p:sp>
      <p:pic>
        <p:nvPicPr>
          <p:cNvPr id="4" name="Content Placeholder 3" descr="bigtable.jpg"/>
          <p:cNvPicPr>
            <a:picLocks noGrp="1" noChangeAspect="1"/>
          </p:cNvPicPr>
          <p:nvPr>
            <p:ph idx="1"/>
          </p:nvPr>
        </p:nvPicPr>
        <p:blipFill>
          <a:blip r:embed="rId2" cstate="print"/>
          <a:stretch>
            <a:fillRect/>
          </a:stretch>
        </p:blipFill>
        <p:spPr>
          <a:xfrm>
            <a:off x="652950" y="1403945"/>
            <a:ext cx="7453590" cy="1872315"/>
          </a:xfrm>
        </p:spPr>
      </p:pic>
      <p:sp>
        <p:nvSpPr>
          <p:cNvPr id="5" name="Rectangle 2"/>
          <p:cNvSpPr txBox="1">
            <a:spLocks noChangeArrowheads="1"/>
          </p:cNvSpPr>
          <p:nvPr/>
        </p:nvSpPr>
        <p:spPr>
          <a:xfrm>
            <a:off x="195728" y="3167702"/>
            <a:ext cx="8752544" cy="3527515"/>
          </a:xfrm>
          <a:prstGeom prst="rect">
            <a:avLst/>
          </a:prstGeom>
          <a:ln/>
        </p:spPr>
        <p:txBody>
          <a:bodyPr vert="horz" lIns="91430" tIns="45715" rIns="91430" bIns="45715">
            <a:normAutofit fontScale="92500" lnSpcReduction="10000"/>
          </a:bodyPr>
          <a:lstStyle/>
          <a:p>
            <a:pPr marL="391686"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600" dirty="0" err="1" smtClean="0"/>
              <a:t>rowkey</a:t>
            </a:r>
            <a:r>
              <a:rPr lang="en-US" sz="2600" dirty="0" smtClean="0"/>
              <a:t>: URL</a:t>
            </a:r>
            <a:endParaRPr lang="el-GR" sz="2600" dirty="0" smtClean="0"/>
          </a:p>
          <a:p>
            <a:pPr marL="1065616" lvl="1"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sz="2600" dirty="0" smtClean="0"/>
              <a:t>Γιατί είναι ανάποδα γραμμένο?</a:t>
            </a:r>
          </a:p>
          <a:p>
            <a:pPr marL="391686"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600" dirty="0" smtClean="0"/>
              <a:t>Column families</a:t>
            </a:r>
          </a:p>
          <a:p>
            <a:pPr marL="1065616" lvl="1"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600" dirty="0" smtClean="0"/>
              <a:t>Contents</a:t>
            </a:r>
            <a:r>
              <a:rPr lang="el-GR" sz="2600" dirty="0" smtClean="0"/>
              <a:t>:</a:t>
            </a:r>
            <a:r>
              <a:rPr lang="en-US" sz="2600" dirty="0" smtClean="0"/>
              <a:t> </a:t>
            </a:r>
            <a:r>
              <a:rPr lang="el-GR" sz="2600" dirty="0" smtClean="0"/>
              <a:t>Χωρίς </a:t>
            </a:r>
            <a:r>
              <a:rPr lang="en-US" sz="2600" dirty="0" smtClean="0"/>
              <a:t>column id. </a:t>
            </a:r>
            <a:r>
              <a:rPr lang="el-GR" sz="2600" dirty="0" smtClean="0"/>
              <a:t>Το </a:t>
            </a:r>
            <a:r>
              <a:rPr lang="en-US" sz="2600" dirty="0" smtClean="0"/>
              <a:t>value</a:t>
            </a:r>
            <a:r>
              <a:rPr lang="el-GR" sz="2600" dirty="0" smtClean="0"/>
              <a:t> είναι τα </a:t>
            </a:r>
            <a:r>
              <a:rPr lang="en-US" sz="2600" dirty="0" smtClean="0"/>
              <a:t>html contents (</a:t>
            </a:r>
            <a:r>
              <a:rPr lang="el-GR" sz="2600" dirty="0" smtClean="0"/>
              <a:t>πολλές εκδόσεις)</a:t>
            </a:r>
            <a:endParaRPr lang="en-US" sz="2600" dirty="0" smtClean="0"/>
          </a:p>
          <a:p>
            <a:pPr marL="1065616" lvl="1"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sz="2600" dirty="0" smtClean="0"/>
              <a:t>Anchor</a:t>
            </a:r>
            <a:r>
              <a:rPr lang="el-GR" sz="2600" dirty="0" smtClean="0"/>
              <a:t>: Έχει </a:t>
            </a:r>
            <a:r>
              <a:rPr lang="en-US" sz="2600" dirty="0" smtClean="0"/>
              <a:t>column id </a:t>
            </a:r>
            <a:r>
              <a:rPr lang="el-GR" sz="2600" dirty="0" smtClean="0"/>
              <a:t>το </a:t>
            </a:r>
            <a:r>
              <a:rPr lang="en-US" sz="2600" dirty="0" err="1" smtClean="0"/>
              <a:t>url</a:t>
            </a:r>
            <a:r>
              <a:rPr lang="en-US" sz="2600" dirty="0" smtClean="0"/>
              <a:t> </a:t>
            </a:r>
            <a:r>
              <a:rPr lang="el-GR" sz="2600" dirty="0" smtClean="0"/>
              <a:t>του </a:t>
            </a:r>
            <a:r>
              <a:rPr lang="en-US" sz="2600" dirty="0" smtClean="0"/>
              <a:t>link. Value </a:t>
            </a:r>
            <a:r>
              <a:rPr lang="el-GR" sz="2600" dirty="0" smtClean="0"/>
              <a:t>είναι το κείμενο του </a:t>
            </a:r>
            <a:r>
              <a:rPr lang="en-US" sz="2600" dirty="0" smtClean="0"/>
              <a:t>link.</a:t>
            </a:r>
          </a:p>
          <a:p>
            <a:pPr marL="391686" indent="-293764" defTabSz="829452">
              <a:spcBef>
                <a:spcPct val="20000"/>
              </a:spcBef>
              <a:buClr>
                <a:schemeClr val="accent3"/>
              </a:buClr>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sz="2600" dirty="0" smtClean="0"/>
              <a:t>Ερώτηση: πως μπορώ να βρω όλες τις στήλες των οποίων το όνομα είναι </a:t>
            </a:r>
            <a:r>
              <a:rPr lang="en-US" sz="2600" dirty="0" smtClean="0"/>
              <a:t>cnnsi.com?</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API 1/2</a:t>
            </a:r>
            <a:endParaRPr lang="en-US" dirty="0"/>
          </a:p>
        </p:txBody>
      </p:sp>
      <p:sp>
        <p:nvSpPr>
          <p:cNvPr id="10242" name="Rectangle 2"/>
          <p:cNvSpPr>
            <a:spLocks noGrp="1" noChangeArrowheads="1"/>
          </p:cNvSpPr>
          <p:nvPr>
            <p:ph idx="1"/>
          </p:nvPr>
        </p:nvSpPr>
        <p:spPr>
          <a:xfrm>
            <a:off x="195727" y="1403944"/>
            <a:ext cx="8817862" cy="4894916"/>
          </a:xfrm>
          <a:ln/>
        </p:spPr>
        <p:txBody>
          <a:bodyPr>
            <a:normAutofit/>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b="1" dirty="0" smtClean="0"/>
              <a:t>βασικές</a:t>
            </a:r>
            <a:r>
              <a:rPr lang="en-US" dirty="0" smtClean="0"/>
              <a:t> </a:t>
            </a:r>
            <a:r>
              <a:rPr lang="el-GR" dirty="0" smtClean="0"/>
              <a:t>λειτουργίες βάσεων Δεδομένων</a:t>
            </a:r>
            <a:r>
              <a:rPr lang="en-US" dirty="0" smtClean="0"/>
              <a:t>:</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Put(</a:t>
            </a:r>
            <a:r>
              <a:rPr lang="en-US" dirty="0" err="1" smtClean="0"/>
              <a:t>row_key</a:t>
            </a:r>
            <a:r>
              <a:rPr lang="en-US" dirty="0" smtClean="0"/>
              <a:t>, </a:t>
            </a:r>
            <a:r>
              <a:rPr lang="en-US" dirty="0" err="1" smtClean="0"/>
              <a:t>column_key,timestamp,value</a:t>
            </a:r>
            <a:r>
              <a:rPr lang="en-US" dirty="0" smtClean="0"/>
              <a:t>)</a:t>
            </a:r>
            <a:r>
              <a:rPr lang="el-GR" dirty="0" smtClean="0"/>
              <a:t>: βάλε μια τιμή σε ένα κελί.</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Get(</a:t>
            </a:r>
            <a:r>
              <a:rPr lang="en-US" dirty="0" err="1" smtClean="0"/>
              <a:t>row_key</a:t>
            </a:r>
            <a:r>
              <a:rPr lang="en-US" dirty="0" smtClean="0"/>
              <a:t>) </a:t>
            </a:r>
            <a:r>
              <a:rPr lang="el-GR" dirty="0" smtClean="0"/>
              <a:t>: επέστρεψε όλα τα κελιά για μια γραμμή</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Get(</a:t>
            </a:r>
            <a:r>
              <a:rPr lang="en-US" dirty="0" err="1" smtClean="0"/>
              <a:t>row_key</a:t>
            </a:r>
            <a:r>
              <a:rPr lang="en-US" dirty="0" smtClean="0"/>
              <a:t>, </a:t>
            </a:r>
            <a:r>
              <a:rPr lang="en-US" dirty="0" err="1" smtClean="0"/>
              <a:t>column_key</a:t>
            </a:r>
            <a:r>
              <a:rPr lang="en-US" dirty="0" smtClean="0"/>
              <a:t>, timestamp)</a:t>
            </a:r>
            <a:r>
              <a:rPr lang="el-GR" dirty="0" smtClean="0"/>
              <a:t>: επέστρεψε ένα συγκεκριμένο κελί</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Scan(</a:t>
            </a:r>
            <a:r>
              <a:rPr lang="en-US" dirty="0" err="1" smtClean="0"/>
              <a:t>start_row_key</a:t>
            </a:r>
            <a:r>
              <a:rPr lang="en-US" dirty="0" smtClean="0"/>
              <a:t>, </a:t>
            </a:r>
            <a:r>
              <a:rPr lang="en-US" dirty="0" err="1" smtClean="0"/>
              <a:t>end_row_key</a:t>
            </a:r>
            <a:r>
              <a:rPr lang="en-US" dirty="0" smtClean="0"/>
              <a:t>)</a:t>
            </a:r>
            <a:r>
              <a:rPr lang="el-GR" dirty="0" smtClean="0"/>
              <a:t>: επέστρεψε όλα τα κλειδιά μεταξύ </a:t>
            </a:r>
            <a:r>
              <a:rPr lang="en-US" dirty="0" err="1" smtClean="0"/>
              <a:t>start_key</a:t>
            </a:r>
            <a:r>
              <a:rPr lang="en-US" dirty="0" smtClean="0"/>
              <a:t> </a:t>
            </a:r>
            <a:r>
              <a:rPr lang="el-GR" dirty="0" smtClean="0"/>
              <a:t>και </a:t>
            </a:r>
            <a:r>
              <a:rPr lang="en-US" dirty="0" err="1" smtClean="0"/>
              <a:t>end_key</a:t>
            </a:r>
            <a:endParaRPr lang="en-US"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API 2/2</a:t>
            </a:r>
            <a:endParaRPr lang="en-US" dirty="0"/>
          </a:p>
        </p:txBody>
      </p:sp>
      <p:sp>
        <p:nvSpPr>
          <p:cNvPr id="10242" name="Rectangle 2"/>
          <p:cNvSpPr>
            <a:spLocks noGrp="1" noChangeArrowheads="1"/>
          </p:cNvSpPr>
          <p:nvPr>
            <p:ph idx="1"/>
          </p:nvPr>
        </p:nvSpPr>
        <p:spPr>
          <a:xfrm>
            <a:off x="195727" y="1403944"/>
            <a:ext cx="8817862" cy="4894916"/>
          </a:xfrm>
          <a:ln/>
        </p:spPr>
        <p:txBody>
          <a:bodyPr>
            <a:normAutofit/>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Δεν υποστηρίζει </a:t>
            </a:r>
            <a:r>
              <a:rPr lang="en-US" dirty="0" smtClean="0"/>
              <a:t>joins!!! (</a:t>
            </a:r>
            <a:r>
              <a:rPr lang="el-GR" dirty="0" smtClean="0"/>
              <a:t>κάντο με </a:t>
            </a:r>
            <a:r>
              <a:rPr lang="en-US" dirty="0" err="1" smtClean="0"/>
              <a:t>MapReduce</a:t>
            </a:r>
            <a:r>
              <a:rPr lang="en-US" dirty="0" smtClean="0"/>
              <a:t> </a:t>
            </a:r>
            <a:r>
              <a:rPr lang="el-GR" dirty="0" smtClean="0"/>
              <a:t>εάν θες)</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Δεν υποστηρίζει </a:t>
            </a:r>
            <a:r>
              <a:rPr lang="en-US" dirty="0" smtClean="0"/>
              <a:t>get(</a:t>
            </a:r>
            <a:r>
              <a:rPr lang="en-US" dirty="0" err="1" smtClean="0"/>
              <a:t>column_key</a:t>
            </a:r>
            <a:r>
              <a:rPr lang="en-US" dirty="0" smtClean="0"/>
              <a:t>) </a:t>
            </a:r>
            <a:r>
              <a:rPr lang="el-GR" dirty="0" smtClean="0"/>
              <a:t>σκέτο: θα πρέπει να ξέρεις το </a:t>
            </a:r>
            <a:r>
              <a:rPr lang="en-US" dirty="0" err="1" smtClean="0"/>
              <a:t>row_key</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No multi-row transactions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Atomic single-row writes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Optional atomic single-row reads</a:t>
            </a:r>
            <a:endParaRPr lang="el-GR"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Δυνατότητα</a:t>
            </a:r>
            <a:r>
              <a:rPr lang="en-US" dirty="0" smtClean="0"/>
              <a:t> </a:t>
            </a:r>
            <a:r>
              <a:rPr lang="en-US" dirty="0" err="1" smtClean="0"/>
              <a:t>εκτέλεσης</a:t>
            </a:r>
            <a:r>
              <a:rPr lang="en-US" dirty="0" smtClean="0"/>
              <a:t> server-side script</a:t>
            </a:r>
            <a:r>
              <a:rPr lang="el-GR" dirty="0" smtClean="0"/>
              <a:t> (</a:t>
            </a:r>
            <a:r>
              <a:rPr lang="en-US" dirty="0" err="1" smtClean="0"/>
              <a:t>sawzal</a:t>
            </a:r>
            <a:r>
              <a:rPr lang="en-US" dirty="0" smtClean="0"/>
              <a:t>)</a:t>
            </a:r>
            <a:endParaRPr lang="el-GR"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Αρχιτεκτονική</a:t>
            </a:r>
            <a:endParaRPr lang="en-US" dirty="0"/>
          </a:p>
        </p:txBody>
      </p:sp>
      <p:sp>
        <p:nvSpPr>
          <p:cNvPr id="12290"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Αποτελείται</a:t>
            </a:r>
            <a:r>
              <a:rPr lang="en-US" dirty="0"/>
              <a:t> </a:t>
            </a:r>
            <a:r>
              <a:rPr lang="en-US" dirty="0" err="1"/>
              <a:t>από</a:t>
            </a:r>
            <a:r>
              <a:rPr lang="en-US" dirty="0"/>
              <a:t>:</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Την</a:t>
            </a:r>
            <a:r>
              <a:rPr lang="en-US" dirty="0"/>
              <a:t> </a:t>
            </a:r>
            <a:r>
              <a:rPr lang="en-US" dirty="0" err="1"/>
              <a:t>βιβλιοθήκη</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Ένα</a:t>
            </a:r>
            <a:r>
              <a:rPr lang="en-US" dirty="0"/>
              <a:t> master server</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Πολλούς</a:t>
            </a:r>
            <a:r>
              <a:rPr lang="en-US" dirty="0"/>
              <a:t> tablet servers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Στηρίζεται</a:t>
            </a:r>
            <a:r>
              <a:rPr lang="en-US" dirty="0"/>
              <a:t> </a:t>
            </a:r>
            <a:r>
              <a:rPr lang="en-US" dirty="0" err="1"/>
              <a:t>πάνω</a:t>
            </a:r>
            <a:r>
              <a:rPr lang="en-US" dirty="0"/>
              <a:t> </a:t>
            </a:r>
            <a:r>
              <a:rPr lang="en-US" dirty="0" err="1"/>
              <a:t>στα</a:t>
            </a:r>
            <a:r>
              <a:rPr lang="en-US" dirty="0"/>
              <a:t>:</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Google </a:t>
            </a:r>
            <a:r>
              <a:rPr lang="en-US" dirty="0" err="1"/>
              <a:t>filesystem</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SSTable</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Chubby</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41784"/>
            <a:ext cx="8229600" cy="1143000"/>
          </a:xfrm>
        </p:spPr>
        <p:txBody>
          <a:bodyPr/>
          <a:lstStyle/>
          <a:p>
            <a:r>
              <a:rPr lang="en-US" dirty="0" smtClean="0"/>
              <a:t>Tablets</a:t>
            </a:r>
            <a:endParaRPr lang="el-GR" dirty="0"/>
          </a:p>
        </p:txBody>
      </p:sp>
      <p:sp>
        <p:nvSpPr>
          <p:cNvPr id="3" name="2 - Θέση περιεχομένου"/>
          <p:cNvSpPr>
            <a:spLocks noGrp="1"/>
          </p:cNvSpPr>
          <p:nvPr>
            <p:ph idx="1"/>
          </p:nvPr>
        </p:nvSpPr>
        <p:spPr>
          <a:xfrm>
            <a:off x="457200" y="1412776"/>
            <a:ext cx="8229600" cy="1925568"/>
          </a:xfrm>
        </p:spPr>
        <p:txBody>
          <a:bodyPr>
            <a:normAutofit fontScale="92500"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Το</a:t>
            </a:r>
            <a:r>
              <a:rPr lang="en-US" dirty="0" smtClean="0"/>
              <a:t> </a:t>
            </a:r>
            <a:r>
              <a:rPr lang="en-US" dirty="0" err="1" smtClean="0"/>
              <a:t>ευρος</a:t>
            </a:r>
            <a:r>
              <a:rPr lang="en-US" dirty="0" smtClean="0"/>
              <a:t> </a:t>
            </a:r>
            <a:r>
              <a:rPr lang="en-US" dirty="0" err="1" smtClean="0"/>
              <a:t>των</a:t>
            </a:r>
            <a:r>
              <a:rPr lang="en-US" dirty="0" smtClean="0"/>
              <a:t> </a:t>
            </a:r>
            <a:r>
              <a:rPr lang="en-US" dirty="0" err="1" smtClean="0"/>
              <a:t>τιμών</a:t>
            </a:r>
            <a:r>
              <a:rPr lang="en-US" dirty="0" smtClean="0"/>
              <a:t> </a:t>
            </a:r>
            <a:r>
              <a:rPr lang="en-US" dirty="0" err="1" smtClean="0"/>
              <a:t>χωρίζεται</a:t>
            </a:r>
            <a:r>
              <a:rPr lang="en-US" dirty="0" smtClean="0"/>
              <a:t> </a:t>
            </a:r>
            <a:r>
              <a:rPr lang="en-US" dirty="0" err="1" smtClean="0"/>
              <a:t>σε</a:t>
            </a:r>
            <a:r>
              <a:rPr lang="en-US" dirty="0" smtClean="0"/>
              <a:t> tablets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Tablet: </a:t>
            </a:r>
            <a:r>
              <a:rPr lang="el-GR" dirty="0" smtClean="0"/>
              <a:t>Ένα «ορθογώνιο κομμάτι» του πίνακα που περιέχει όλες τις γραμμές και στήλες μεταξύ δυο τιμών </a:t>
            </a:r>
            <a:r>
              <a:rPr lang="en-US" dirty="0" smtClean="0"/>
              <a:t>start </a:t>
            </a:r>
            <a:r>
              <a:rPr lang="el-GR" dirty="0" smtClean="0"/>
              <a:t>και </a:t>
            </a:r>
            <a:r>
              <a:rPr lang="en-US" dirty="0" smtClean="0"/>
              <a:t>end.</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Αποτελείται από πολλά </a:t>
            </a:r>
            <a:r>
              <a:rPr lang="en-US" dirty="0" err="1" smtClean="0"/>
              <a:t>SSTables</a:t>
            </a:r>
            <a:endParaRPr lang="el-GR" dirty="0" smtClean="0"/>
          </a:p>
        </p:txBody>
      </p:sp>
      <p:pic>
        <p:nvPicPr>
          <p:cNvPr id="54274" name="Picture 2"/>
          <p:cNvPicPr>
            <a:picLocks noChangeAspect="1" noChangeArrowheads="1"/>
          </p:cNvPicPr>
          <p:nvPr/>
        </p:nvPicPr>
        <p:blipFill>
          <a:blip r:embed="rId2" cstate="print"/>
          <a:srcRect/>
          <a:stretch>
            <a:fillRect/>
          </a:stretch>
        </p:blipFill>
        <p:spPr bwMode="auto">
          <a:xfrm>
            <a:off x="2339752" y="3501008"/>
            <a:ext cx="2684289" cy="1114593"/>
          </a:xfrm>
          <a:prstGeom prst="rect">
            <a:avLst/>
          </a:prstGeom>
          <a:noFill/>
          <a:ln w="9525">
            <a:noFill/>
            <a:miter lim="800000"/>
            <a:headEnd/>
            <a:tailEnd/>
          </a:ln>
        </p:spPr>
      </p:pic>
      <p:sp>
        <p:nvSpPr>
          <p:cNvPr id="6" name="5 - TextBox"/>
          <p:cNvSpPr txBox="1"/>
          <p:nvPr/>
        </p:nvSpPr>
        <p:spPr>
          <a:xfrm>
            <a:off x="1187624" y="3789040"/>
            <a:ext cx="1512168" cy="400110"/>
          </a:xfrm>
          <a:prstGeom prst="rect">
            <a:avLst/>
          </a:prstGeom>
          <a:noFill/>
        </p:spPr>
        <p:txBody>
          <a:bodyPr wrap="square" rtlCol="0">
            <a:spAutoFit/>
          </a:bodyPr>
          <a:lstStyle/>
          <a:p>
            <a:r>
              <a:rPr lang="en-US" sz="2000" b="1" dirty="0" err="1" smtClean="0"/>
              <a:t>SSTable</a:t>
            </a:r>
            <a:r>
              <a:rPr lang="en-US" sz="2000" b="1" dirty="0" smtClean="0"/>
              <a:t>:</a:t>
            </a:r>
            <a:endParaRPr lang="el-GR" sz="2000" b="1" dirty="0"/>
          </a:p>
        </p:txBody>
      </p:sp>
      <p:pic>
        <p:nvPicPr>
          <p:cNvPr id="54275" name="Picture 3"/>
          <p:cNvPicPr>
            <a:picLocks noChangeAspect="1" noChangeArrowheads="1"/>
          </p:cNvPicPr>
          <p:nvPr/>
        </p:nvPicPr>
        <p:blipFill>
          <a:blip r:embed="rId3" cstate="print"/>
          <a:srcRect/>
          <a:stretch>
            <a:fillRect/>
          </a:stretch>
        </p:blipFill>
        <p:spPr bwMode="auto">
          <a:xfrm>
            <a:off x="2267743" y="4869160"/>
            <a:ext cx="5845725" cy="1728192"/>
          </a:xfrm>
          <a:prstGeom prst="rect">
            <a:avLst/>
          </a:prstGeom>
          <a:noFill/>
          <a:ln w="9525">
            <a:noFill/>
            <a:miter lim="800000"/>
            <a:headEnd/>
            <a:tailEnd/>
          </a:ln>
        </p:spPr>
      </p:pic>
      <p:sp>
        <p:nvSpPr>
          <p:cNvPr id="8" name="7 - TextBox"/>
          <p:cNvSpPr txBox="1"/>
          <p:nvPr/>
        </p:nvSpPr>
        <p:spPr>
          <a:xfrm>
            <a:off x="611560" y="5693186"/>
            <a:ext cx="1512168" cy="400110"/>
          </a:xfrm>
          <a:prstGeom prst="rect">
            <a:avLst/>
          </a:prstGeom>
          <a:noFill/>
        </p:spPr>
        <p:txBody>
          <a:bodyPr wrap="square" rtlCol="0">
            <a:spAutoFit/>
          </a:bodyPr>
          <a:lstStyle/>
          <a:p>
            <a:r>
              <a:rPr lang="en-US" sz="2000" b="1" dirty="0" smtClean="0"/>
              <a:t>Tablet:</a:t>
            </a:r>
            <a:endParaRPr lang="el-GR" sz="20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Αρχιτεκτονική</a:t>
            </a:r>
            <a:endParaRPr lang="el-GR" dirty="0"/>
          </a:p>
        </p:txBody>
      </p:sp>
      <p:sp>
        <p:nvSpPr>
          <p:cNvPr id="4" name="Round Same Side Corner Rectangle 3"/>
          <p:cNvSpPr/>
          <p:nvPr/>
        </p:nvSpPr>
        <p:spPr>
          <a:xfrm>
            <a:off x="1655979" y="3947458"/>
            <a:ext cx="1749612" cy="842494"/>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library</a:t>
            </a:r>
            <a:endParaRPr lang="el-GR" dirty="0"/>
          </a:p>
        </p:txBody>
      </p:sp>
      <p:sp>
        <p:nvSpPr>
          <p:cNvPr id="5" name="Round Same Side Corner Rectangle 4"/>
          <p:cNvSpPr/>
          <p:nvPr/>
        </p:nvSpPr>
        <p:spPr>
          <a:xfrm rot="10800000" flipV="1">
            <a:off x="1655979" y="4789952"/>
            <a:ext cx="1749612" cy="842494"/>
          </a:xfrm>
          <a:prstGeom prst="round2SameRect">
            <a:avLst>
              <a:gd name="adj1" fmla="val 0"/>
              <a:gd name="adj2" fmla="val 18461"/>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lIns="0" tIns="41473" rIns="82945" bIns="41473" rtlCol="0" anchor="b" anchorCtr="1"/>
          <a:lstStyle/>
          <a:p>
            <a:pPr algn="ctr"/>
            <a:r>
              <a:rPr lang="en-US" dirty="0" smtClean="0"/>
              <a:t>GFS</a:t>
            </a:r>
            <a:endParaRPr lang="el-GR" dirty="0"/>
          </a:p>
        </p:txBody>
      </p:sp>
      <p:sp>
        <p:nvSpPr>
          <p:cNvPr id="7" name="Rounded Rectangle 6"/>
          <p:cNvSpPr/>
          <p:nvPr/>
        </p:nvSpPr>
        <p:spPr>
          <a:xfrm>
            <a:off x="1850380" y="4919567"/>
            <a:ext cx="1484520" cy="3240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8" name="TextBox 7"/>
          <p:cNvSpPr txBox="1"/>
          <p:nvPr/>
        </p:nvSpPr>
        <p:spPr>
          <a:xfrm>
            <a:off x="1785580" y="5697253"/>
            <a:ext cx="1360810" cy="637754"/>
          </a:xfrm>
          <a:prstGeom prst="rect">
            <a:avLst/>
          </a:prstGeom>
          <a:noFill/>
        </p:spPr>
        <p:txBody>
          <a:bodyPr wrap="square" lIns="82945" tIns="41473" rIns="82945" bIns="41473" rtlCol="0">
            <a:spAutoFit/>
          </a:bodyPr>
          <a:lstStyle/>
          <a:p>
            <a:r>
              <a:rPr lang="en-US" dirty="0" smtClean="0"/>
              <a:t>Tablet server</a:t>
            </a:r>
            <a:endParaRPr lang="el-GR" dirty="0"/>
          </a:p>
        </p:txBody>
      </p:sp>
      <p:sp>
        <p:nvSpPr>
          <p:cNvPr id="9" name="Round Same Side Corner Rectangle 8"/>
          <p:cNvSpPr/>
          <p:nvPr/>
        </p:nvSpPr>
        <p:spPr>
          <a:xfrm>
            <a:off x="3859195" y="3947458"/>
            <a:ext cx="1749612" cy="842494"/>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library</a:t>
            </a:r>
            <a:endParaRPr lang="el-GR" dirty="0"/>
          </a:p>
        </p:txBody>
      </p:sp>
      <p:sp>
        <p:nvSpPr>
          <p:cNvPr id="10" name="Round Same Side Corner Rectangle 9"/>
          <p:cNvSpPr/>
          <p:nvPr/>
        </p:nvSpPr>
        <p:spPr>
          <a:xfrm rot="10800000" flipV="1">
            <a:off x="3859195" y="4789952"/>
            <a:ext cx="1749612" cy="842494"/>
          </a:xfrm>
          <a:prstGeom prst="round2SameRect">
            <a:avLst>
              <a:gd name="adj1" fmla="val 0"/>
              <a:gd name="adj2" fmla="val 18461"/>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lIns="0" tIns="41473" rIns="82945" bIns="41473" rtlCol="0" anchor="b" anchorCtr="1"/>
          <a:lstStyle/>
          <a:p>
            <a:pPr algn="ctr"/>
            <a:r>
              <a:rPr lang="en-US" dirty="0" smtClean="0"/>
              <a:t>GFS</a:t>
            </a:r>
            <a:endParaRPr lang="el-GR" dirty="0"/>
          </a:p>
        </p:txBody>
      </p:sp>
      <p:sp>
        <p:nvSpPr>
          <p:cNvPr id="11" name="Rounded Rectangle 10"/>
          <p:cNvSpPr/>
          <p:nvPr/>
        </p:nvSpPr>
        <p:spPr>
          <a:xfrm>
            <a:off x="4053596" y="4919567"/>
            <a:ext cx="1484520" cy="32403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12" name="TextBox 11"/>
          <p:cNvSpPr txBox="1"/>
          <p:nvPr/>
        </p:nvSpPr>
        <p:spPr>
          <a:xfrm>
            <a:off x="3988795" y="5697253"/>
            <a:ext cx="1360810" cy="637754"/>
          </a:xfrm>
          <a:prstGeom prst="rect">
            <a:avLst/>
          </a:prstGeom>
          <a:noFill/>
        </p:spPr>
        <p:txBody>
          <a:bodyPr wrap="square" lIns="82945" tIns="41473" rIns="82945" bIns="41473" rtlCol="0">
            <a:spAutoFit/>
          </a:bodyPr>
          <a:lstStyle/>
          <a:p>
            <a:r>
              <a:rPr lang="en-US" dirty="0" smtClean="0"/>
              <a:t>Tablet server</a:t>
            </a:r>
            <a:endParaRPr lang="el-GR" dirty="0"/>
          </a:p>
        </p:txBody>
      </p:sp>
      <p:sp>
        <p:nvSpPr>
          <p:cNvPr id="13" name="Oval 12"/>
          <p:cNvSpPr/>
          <p:nvPr/>
        </p:nvSpPr>
        <p:spPr>
          <a:xfrm>
            <a:off x="424770" y="2262469"/>
            <a:ext cx="1360810" cy="64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Client</a:t>
            </a:r>
            <a:endParaRPr lang="el-GR" dirty="0"/>
          </a:p>
        </p:txBody>
      </p:sp>
      <p:sp>
        <p:nvSpPr>
          <p:cNvPr id="14" name="Rounded Rectangle 13"/>
          <p:cNvSpPr/>
          <p:nvPr/>
        </p:nvSpPr>
        <p:spPr>
          <a:xfrm>
            <a:off x="3599993" y="2003240"/>
            <a:ext cx="2527218" cy="11665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Master</a:t>
            </a:r>
            <a:endParaRPr lang="el-GR" dirty="0"/>
          </a:p>
        </p:txBody>
      </p:sp>
      <p:sp>
        <p:nvSpPr>
          <p:cNvPr id="15" name="Snip Single Corner Rectangle 14"/>
          <p:cNvSpPr/>
          <p:nvPr/>
        </p:nvSpPr>
        <p:spPr>
          <a:xfrm>
            <a:off x="6451213" y="3234578"/>
            <a:ext cx="1944014" cy="1166531"/>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Chubby</a:t>
            </a:r>
            <a:endParaRPr lang="el-GR" dirty="0"/>
          </a:p>
        </p:txBody>
      </p:sp>
      <p:cxnSp>
        <p:nvCxnSpPr>
          <p:cNvPr id="17" name="Elbow Connector 16"/>
          <p:cNvCxnSpPr>
            <a:stCxn id="12" idx="2"/>
            <a:endCxn id="15" idx="1"/>
          </p:cNvCxnSpPr>
          <p:nvPr/>
        </p:nvCxnSpPr>
        <p:spPr>
          <a:xfrm rot="5400000" flipH="1" flipV="1">
            <a:off x="5079261" y="3991048"/>
            <a:ext cx="1933898" cy="2754020"/>
          </a:xfrm>
          <a:prstGeom prst="bentConnector3">
            <a:avLst>
              <a:gd name="adj1" fmla="val -11821"/>
            </a:avLst>
          </a:prstGeom>
          <a:ln>
            <a:prstDash val="lg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Elbow Connector 18"/>
          <p:cNvCxnSpPr>
            <a:stCxn id="8" idx="2"/>
            <a:endCxn id="15" idx="1"/>
          </p:cNvCxnSpPr>
          <p:nvPr/>
        </p:nvCxnSpPr>
        <p:spPr>
          <a:xfrm rot="5400000" flipH="1" flipV="1">
            <a:off x="3977653" y="2889440"/>
            <a:ext cx="1933898" cy="4957235"/>
          </a:xfrm>
          <a:prstGeom prst="bentConnector3">
            <a:avLst>
              <a:gd name="adj1" fmla="val -11821"/>
            </a:avLst>
          </a:prstGeom>
          <a:ln>
            <a:prstDash val="lg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13" idx="6"/>
            <a:endCxn id="14" idx="1"/>
          </p:cNvCxnSpPr>
          <p:nvPr/>
        </p:nvCxnSpPr>
        <p:spPr>
          <a:xfrm>
            <a:off x="1785580" y="2586505"/>
            <a:ext cx="1814413" cy="1441"/>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3" idx="4"/>
            <a:endCxn id="4" idx="3"/>
          </p:cNvCxnSpPr>
          <p:nvPr/>
        </p:nvCxnSpPr>
        <p:spPr>
          <a:xfrm rot="16200000" flipH="1">
            <a:off x="1299522" y="2716195"/>
            <a:ext cx="1036916" cy="142561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3" idx="4"/>
            <a:endCxn id="9" idx="3"/>
          </p:cNvCxnSpPr>
          <p:nvPr/>
        </p:nvCxnSpPr>
        <p:spPr>
          <a:xfrm rot="16200000" flipH="1">
            <a:off x="2401130" y="1614587"/>
            <a:ext cx="1036916" cy="36288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109582" y="2262469"/>
            <a:ext cx="1296009" cy="360755"/>
          </a:xfrm>
          <a:prstGeom prst="rect">
            <a:avLst/>
          </a:prstGeom>
          <a:noFill/>
        </p:spPr>
        <p:txBody>
          <a:bodyPr wrap="square" lIns="82945" tIns="41473" rIns="82945" bIns="41473" rtlCol="0">
            <a:spAutoFit/>
          </a:bodyPr>
          <a:lstStyle/>
          <a:p>
            <a:r>
              <a:rPr lang="el-GR" dirty="0" smtClean="0"/>
              <a:t>Έλεγχος</a:t>
            </a:r>
          </a:p>
        </p:txBody>
      </p:sp>
      <p:sp>
        <p:nvSpPr>
          <p:cNvPr id="27" name="TextBox 26"/>
          <p:cNvSpPr txBox="1"/>
          <p:nvPr/>
        </p:nvSpPr>
        <p:spPr>
          <a:xfrm>
            <a:off x="2109582" y="3364192"/>
            <a:ext cx="1296009" cy="360755"/>
          </a:xfrm>
          <a:prstGeom prst="rect">
            <a:avLst/>
          </a:prstGeom>
          <a:noFill/>
        </p:spPr>
        <p:txBody>
          <a:bodyPr wrap="square" lIns="82945" tIns="41473" rIns="82945" bIns="41473" rtlCol="0">
            <a:spAutoFit/>
          </a:bodyPr>
          <a:lstStyle/>
          <a:p>
            <a:r>
              <a:rPr lang="el-GR" dirty="0" smtClean="0"/>
              <a:t>Δεδομένα</a:t>
            </a:r>
            <a:endParaRPr lang="el-GR" dirty="0"/>
          </a:p>
        </p:txBody>
      </p:sp>
      <p:cxnSp>
        <p:nvCxnSpPr>
          <p:cNvPr id="29" name="Shape 28"/>
          <p:cNvCxnSpPr>
            <a:stCxn id="14" idx="3"/>
            <a:endCxn id="15" idx="3"/>
          </p:cNvCxnSpPr>
          <p:nvPr/>
        </p:nvCxnSpPr>
        <p:spPr>
          <a:xfrm>
            <a:off x="6127210" y="2586505"/>
            <a:ext cx="1296009" cy="648073"/>
          </a:xfrm>
          <a:prstGeom prst="bentConnector2">
            <a:avLst/>
          </a:prstGeom>
          <a:ln>
            <a:prstDash val="lgDash"/>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Master</a:t>
            </a:r>
          </a:p>
        </p:txBody>
      </p:sp>
      <p:sp>
        <p:nvSpPr>
          <p:cNvPr id="13314"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Ανάθεση</a:t>
            </a:r>
            <a:r>
              <a:rPr lang="en-US" dirty="0"/>
              <a:t> tablet </a:t>
            </a:r>
            <a:r>
              <a:rPr lang="en-US" dirty="0" err="1"/>
              <a:t>σε</a:t>
            </a:r>
            <a:r>
              <a:rPr lang="en-US" dirty="0"/>
              <a:t> </a:t>
            </a:r>
            <a:r>
              <a:rPr lang="en-US" dirty="0" err="1"/>
              <a:t>κάποιον</a:t>
            </a:r>
            <a:r>
              <a:rPr lang="en-US" dirty="0"/>
              <a:t> tablet server</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Εντοπισμός</a:t>
            </a:r>
            <a:r>
              <a:rPr lang="en-US" dirty="0"/>
              <a:t> </a:t>
            </a:r>
            <a:r>
              <a:rPr lang="en-US" dirty="0" err="1"/>
              <a:t>νέων</a:t>
            </a:r>
            <a:r>
              <a:rPr lang="en-US" dirty="0"/>
              <a:t> ή “</a:t>
            </a:r>
            <a:r>
              <a:rPr lang="en-US" dirty="0" err="1"/>
              <a:t>ληγμένων</a:t>
            </a:r>
            <a:r>
              <a:rPr lang="en-US" dirty="0"/>
              <a:t>” tablet servers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Εξισσόροπηση</a:t>
            </a:r>
            <a:r>
              <a:rPr lang="en-US" dirty="0"/>
              <a:t> </a:t>
            </a:r>
            <a:r>
              <a:rPr lang="en-US" dirty="0" err="1"/>
              <a:t>φόρτου</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Συλλογή</a:t>
            </a:r>
            <a:r>
              <a:rPr lang="en-US" dirty="0"/>
              <a:t> </a:t>
            </a:r>
            <a:r>
              <a:rPr lang="en-US" dirty="0" err="1"/>
              <a:t>σκουπιδιών</a:t>
            </a:r>
            <a:r>
              <a:rPr lang="en-US" dirty="0"/>
              <a:t> </a:t>
            </a:r>
            <a:r>
              <a:rPr lang="en-US" dirty="0" err="1"/>
              <a:t>από</a:t>
            </a:r>
            <a:r>
              <a:rPr lang="en-US" dirty="0"/>
              <a:t> </a:t>
            </a:r>
            <a:r>
              <a:rPr lang="en-US" dirty="0" err="1"/>
              <a:t>το</a:t>
            </a:r>
            <a:r>
              <a:rPr lang="en-US" dirty="0"/>
              <a:t> GFS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Διαχείρ</a:t>
            </a:r>
            <a:r>
              <a:rPr lang="el-GR" dirty="0" smtClean="0"/>
              <a:t>ι</a:t>
            </a:r>
            <a:r>
              <a:rPr lang="en-US" dirty="0" err="1" smtClean="0"/>
              <a:t>ση</a:t>
            </a:r>
            <a:r>
              <a:rPr lang="en-US" dirty="0" smtClean="0"/>
              <a:t> </a:t>
            </a:r>
            <a:r>
              <a:rPr lang="en-US" dirty="0"/>
              <a:t>schema</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Δεν</a:t>
            </a:r>
            <a:r>
              <a:rPr lang="en-US" dirty="0"/>
              <a:t> </a:t>
            </a:r>
            <a:r>
              <a:rPr lang="en-US" dirty="0" err="1"/>
              <a:t>περνάνε</a:t>
            </a:r>
            <a:r>
              <a:rPr lang="en-US" dirty="0"/>
              <a:t> </a:t>
            </a:r>
            <a:r>
              <a:rPr lang="en-US" dirty="0" err="1"/>
              <a:t>δεδομένα</a:t>
            </a:r>
            <a:r>
              <a:rPr lang="en-US" dirty="0"/>
              <a:t> </a:t>
            </a:r>
            <a:r>
              <a:rPr lang="en-US" dirty="0" err="1"/>
              <a:t>από</a:t>
            </a:r>
            <a:r>
              <a:rPr lang="en-US" dirty="0"/>
              <a:t> </a:t>
            </a:r>
            <a:r>
              <a:rPr lang="en-US" dirty="0" err="1" smtClean="0"/>
              <a:t>αυτόν</a:t>
            </a:r>
            <a:endParaRPr lang="en-US"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Τρέχει μαζί με τον </a:t>
            </a:r>
            <a:r>
              <a:rPr lang="en-US" dirty="0" smtClean="0"/>
              <a:t>Master </a:t>
            </a:r>
            <a:r>
              <a:rPr lang="el-GR" dirty="0" smtClean="0"/>
              <a:t>του </a:t>
            </a:r>
            <a:r>
              <a:rPr lang="en-US" dirty="0" smtClean="0"/>
              <a:t>GFS.</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GFS: Google File System</a:t>
            </a:r>
            <a:endParaRPr lang="el-GR" dirty="0"/>
          </a:p>
        </p:txBody>
      </p:sp>
      <p:sp>
        <p:nvSpPr>
          <p:cNvPr id="3" name="Content Placeholder 2"/>
          <p:cNvSpPr>
            <a:spLocks noGrp="1"/>
          </p:cNvSpPr>
          <p:nvPr>
            <p:ph idx="1"/>
          </p:nvPr>
        </p:nvSpPr>
        <p:spPr/>
        <p:txBody>
          <a:bodyPr>
            <a:normAutofit/>
          </a:bodyPr>
          <a:lstStyle/>
          <a:p>
            <a:r>
              <a:rPr lang="el-GR" dirty="0" smtClean="0"/>
              <a:t>Ένα κλιμακώσιμο κατανεμημένο σύστημα αρχείων προσανατολισμένο προς κατανεμημένες εφαρμογές διαχείρησης μεγάλου όγκου δεδομένων. Προσφέρει ανοχή σε σφάλματα, παρότι εκτελείται σε υπολογιστές μεσαίας ισχύος, και παράλληλα διαθέτει την ικανότητα να εξυπηρετεί ένα μεγάλο σύνολο από πελάτες.</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Tablet server</a:t>
            </a:r>
          </a:p>
        </p:txBody>
      </p:sp>
      <p:sp>
        <p:nvSpPr>
          <p:cNvPr id="14338"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Διαχείρ</a:t>
            </a:r>
            <a:r>
              <a:rPr lang="el-GR" dirty="0" smtClean="0"/>
              <a:t>ι</a:t>
            </a:r>
            <a:r>
              <a:rPr lang="en-US" dirty="0" err="1" smtClean="0"/>
              <a:t>ση</a:t>
            </a:r>
            <a:r>
              <a:rPr lang="en-US" dirty="0" smtClean="0"/>
              <a:t> </a:t>
            </a:r>
            <a:r>
              <a:rPr lang="en-US" dirty="0" err="1"/>
              <a:t>ενός</a:t>
            </a:r>
            <a:r>
              <a:rPr lang="en-US" dirty="0"/>
              <a:t> </a:t>
            </a:r>
            <a:r>
              <a:rPr lang="en-US" dirty="0" err="1"/>
              <a:t>συνόλου</a:t>
            </a:r>
            <a:r>
              <a:rPr lang="en-US" dirty="0"/>
              <a:t> tablets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Από</a:t>
            </a:r>
            <a:r>
              <a:rPr lang="en-US" dirty="0"/>
              <a:t> </a:t>
            </a:r>
            <a:r>
              <a:rPr lang="en-US" dirty="0" err="1"/>
              <a:t>δεκάδες</a:t>
            </a:r>
            <a:r>
              <a:rPr lang="en-US" dirty="0"/>
              <a:t> </a:t>
            </a:r>
            <a:r>
              <a:rPr lang="en-US" dirty="0" err="1"/>
              <a:t>μέχρι</a:t>
            </a:r>
            <a:r>
              <a:rPr lang="en-US" dirty="0"/>
              <a:t> </a:t>
            </a:r>
            <a:r>
              <a:rPr lang="en-US" dirty="0" err="1"/>
              <a:t>μερικές</a:t>
            </a:r>
            <a:r>
              <a:rPr lang="en-US" dirty="0"/>
              <a:t> </a:t>
            </a:r>
            <a:r>
              <a:rPr lang="en-US" dirty="0" err="1"/>
              <a:t>χιλιάδες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Εξυπηρέτηση</a:t>
            </a:r>
            <a:r>
              <a:rPr lang="en-US" dirty="0"/>
              <a:t> </a:t>
            </a:r>
            <a:r>
              <a:rPr lang="en-US" dirty="0" err="1"/>
              <a:t>αιτήσεων</a:t>
            </a:r>
            <a:r>
              <a:rPr lang="en-US" dirty="0"/>
              <a:t> </a:t>
            </a:r>
            <a:r>
              <a:rPr lang="en-US" dirty="0" err="1"/>
              <a:t>ανάγνωσης</a:t>
            </a:r>
            <a:r>
              <a:rPr lang="en-US" dirty="0"/>
              <a:t> </a:t>
            </a:r>
            <a:r>
              <a:rPr lang="en-US" dirty="0" err="1"/>
              <a:t>και</a:t>
            </a:r>
            <a:r>
              <a:rPr lang="en-US" dirty="0"/>
              <a:t> </a:t>
            </a:r>
            <a:r>
              <a:rPr lang="en-US" dirty="0" err="1"/>
              <a:t>εγγραφής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Διαίρεση</a:t>
            </a:r>
            <a:r>
              <a:rPr lang="en-US" dirty="0"/>
              <a:t> </a:t>
            </a:r>
            <a:r>
              <a:rPr lang="en-US" dirty="0" err="1"/>
              <a:t>των</a:t>
            </a:r>
            <a:r>
              <a:rPr lang="en-US" dirty="0"/>
              <a:t> tablets </a:t>
            </a:r>
            <a:r>
              <a:rPr lang="en-US" dirty="0" err="1"/>
              <a:t>που</a:t>
            </a:r>
            <a:r>
              <a:rPr lang="en-US" dirty="0"/>
              <a:t> </a:t>
            </a:r>
            <a:r>
              <a:rPr lang="en-US" dirty="0" err="1"/>
              <a:t>έχουν</a:t>
            </a:r>
            <a:r>
              <a:rPr lang="en-US" dirty="0"/>
              <a:t> </a:t>
            </a:r>
            <a:r>
              <a:rPr lang="en-US" dirty="0" err="1"/>
              <a:t>μεγαλώσει</a:t>
            </a:r>
            <a:r>
              <a:rPr lang="en-US" dirty="0"/>
              <a:t> </a:t>
            </a:r>
            <a:r>
              <a:rPr lang="en-US" dirty="0" err="1" smtClean="0"/>
              <a:t>υπερβολικά</a:t>
            </a:r>
            <a:r>
              <a:rPr lang="en-US" dirty="0" smtClean="0"/>
              <a:t> (</a:t>
            </a:r>
            <a:r>
              <a:rPr lang="el-GR" dirty="0" smtClean="0"/>
              <a:t>διαδικασία </a:t>
            </a:r>
            <a:r>
              <a:rPr lang="en-US" dirty="0" smtClean="0"/>
              <a:t>compaction)</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Αρχικά</a:t>
            </a:r>
            <a:r>
              <a:rPr lang="en-US" dirty="0"/>
              <a:t> </a:t>
            </a:r>
            <a:r>
              <a:rPr lang="en-US" dirty="0" err="1"/>
              <a:t>υπάρχει</a:t>
            </a:r>
            <a:r>
              <a:rPr lang="en-US" dirty="0"/>
              <a:t> </a:t>
            </a:r>
            <a:r>
              <a:rPr lang="en-US" dirty="0" err="1"/>
              <a:t>ένα</a:t>
            </a:r>
            <a:r>
              <a:rPr lang="en-US" dirty="0"/>
              <a:t> </a:t>
            </a:r>
            <a:r>
              <a:rPr lang="en-US" dirty="0" err="1"/>
              <a:t>μόνο</a:t>
            </a:r>
            <a:r>
              <a:rPr lang="en-US" dirty="0"/>
              <a:t> tablet </a:t>
            </a:r>
            <a:r>
              <a:rPr lang="en-US" dirty="0" err="1"/>
              <a:t>ανά</a:t>
            </a:r>
            <a:r>
              <a:rPr lang="en-US" dirty="0"/>
              <a:t> </a:t>
            </a:r>
            <a:r>
              <a:rPr lang="en-US" dirty="0" err="1"/>
              <a:t>πίνακα</a:t>
            </a:r>
            <a:r>
              <a:rPr lang="en-US" dirty="0"/>
              <a:t> </a:t>
            </a:r>
            <a:r>
              <a:rPr lang="en-US" dirty="0" err="1"/>
              <a:t>το</a:t>
            </a:r>
            <a:r>
              <a:rPr lang="en-US" dirty="0"/>
              <a:t> </a:t>
            </a:r>
            <a:r>
              <a:rPr lang="en-US" dirty="0" err="1"/>
              <a:t>οποίο</a:t>
            </a:r>
            <a:r>
              <a:rPr lang="en-US" dirty="0"/>
              <a:t> </a:t>
            </a:r>
            <a:r>
              <a:rPr lang="en-US" dirty="0" err="1"/>
              <a:t>διαιρείται</a:t>
            </a:r>
            <a:r>
              <a:rPr lang="en-US" dirty="0"/>
              <a:t> </a:t>
            </a:r>
            <a:r>
              <a:rPr lang="en-US" dirty="0" err="1"/>
              <a:t>όταν</a:t>
            </a:r>
            <a:r>
              <a:rPr lang="en-US" dirty="0"/>
              <a:t> </a:t>
            </a:r>
            <a:r>
              <a:rPr lang="en-US" dirty="0" err="1"/>
              <a:t>γίνει</a:t>
            </a:r>
            <a:r>
              <a:rPr lang="en-US" dirty="0"/>
              <a:t> </a:t>
            </a:r>
            <a:r>
              <a:rPr lang="en-US" dirty="0" err="1"/>
              <a:t>περίπου</a:t>
            </a:r>
            <a:r>
              <a:rPr lang="en-US" dirty="0"/>
              <a:t> 100-200 </a:t>
            </a:r>
            <a:r>
              <a:rPr lang="en-US" dirty="0" smtClean="0"/>
              <a:t>MB</a:t>
            </a:r>
            <a:endParaRPr lang="el-GR" dirty="0" smtClean="0"/>
          </a:p>
          <a:p>
            <a:pPr marL="417650"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Μπορούν να προστεθούν/αφαιρεθούν δυναμικά</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456481" y="-27384"/>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SSTable</a:t>
            </a:r>
            <a:endParaRPr lang="en-US" dirty="0"/>
          </a:p>
        </p:txBody>
      </p:sp>
      <p:sp>
        <p:nvSpPr>
          <p:cNvPr id="28674" name="Rectangle 2"/>
          <p:cNvSpPr>
            <a:spLocks noGrp="1" noChangeArrowheads="1"/>
          </p:cNvSpPr>
          <p:nvPr>
            <p:ph idx="1"/>
          </p:nvPr>
        </p:nvSpPr>
        <p:spPr>
          <a:xfrm>
            <a:off x="261046" y="980728"/>
            <a:ext cx="8423595"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Format </a:t>
            </a:r>
            <a:r>
              <a:rPr lang="en-US" dirty="0" err="1"/>
              <a:t>αρχείου</a:t>
            </a:r>
            <a:r>
              <a:rPr lang="en-US" dirty="0"/>
              <a:t> </a:t>
            </a:r>
            <a:r>
              <a:rPr lang="en-US" dirty="0" err="1"/>
              <a:t>της</a:t>
            </a:r>
            <a:r>
              <a:rPr lang="en-US" dirty="0"/>
              <a:t> </a:t>
            </a:r>
            <a:r>
              <a:rPr lang="en-US" dirty="0" smtClean="0"/>
              <a:t>Google</a:t>
            </a:r>
            <a:endParaRPr lang="el-GR"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Μέγεθος τάξης </a:t>
            </a:r>
            <a:r>
              <a:rPr lang="en-US" dirty="0" smtClean="0"/>
              <a:t>MB (</a:t>
            </a:r>
            <a:r>
              <a:rPr lang="el-GR" dirty="0" smtClean="0"/>
              <a:t>πχ 128</a:t>
            </a:r>
            <a:r>
              <a:rPr lang="en-US" dirty="0" smtClean="0"/>
              <a:t>MB)</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Μπορεί να είναι και όλο στην </a:t>
            </a:r>
            <a:r>
              <a:rPr lang="en-US" dirty="0" smtClean="0"/>
              <a:t>RAM</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Ταξινομημένα</a:t>
            </a:r>
            <a:r>
              <a:rPr lang="en-US" dirty="0"/>
              <a:t> </a:t>
            </a:r>
            <a:r>
              <a:rPr lang="en-US" dirty="0" err="1"/>
              <a:t>δεδομένα</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Αντιστοιχεί</a:t>
            </a:r>
            <a:r>
              <a:rPr lang="en-US" dirty="0"/>
              <a:t> </a:t>
            </a:r>
            <a:r>
              <a:rPr lang="en-US" dirty="0" err="1"/>
              <a:t>κλειδιά</a:t>
            </a:r>
            <a:r>
              <a:rPr lang="en-US" dirty="0"/>
              <a:t> </a:t>
            </a:r>
            <a:r>
              <a:rPr lang="en-US" dirty="0" err="1"/>
              <a:t>σε</a:t>
            </a:r>
            <a:r>
              <a:rPr lang="en-US" dirty="0"/>
              <a:t> </a:t>
            </a:r>
            <a:r>
              <a:rPr lang="en-US" dirty="0" err="1"/>
              <a:t>τιμές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Αποτελείται</a:t>
            </a:r>
            <a:r>
              <a:rPr lang="en-US" dirty="0"/>
              <a:t> </a:t>
            </a:r>
            <a:r>
              <a:rPr lang="en-US" dirty="0" err="1"/>
              <a:t>από</a:t>
            </a:r>
            <a:r>
              <a:rPr lang="en-US" dirty="0"/>
              <a:t> </a:t>
            </a:r>
            <a:r>
              <a:rPr lang="en-US" dirty="0" smtClean="0"/>
              <a:t>blocks </a:t>
            </a:r>
            <a:r>
              <a:rPr lang="el-GR" dirty="0" smtClean="0"/>
              <a:t>τάξης </a:t>
            </a:r>
            <a:r>
              <a:rPr lang="en-US" dirty="0" smtClean="0"/>
              <a:t>KB</a:t>
            </a:r>
            <a:r>
              <a:rPr lang="el-GR" dirty="0" smtClean="0"/>
              <a:t> (πχ 64ΚΒ)</a:t>
            </a:r>
            <a:endParaRPr lang="en-US"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Ένα «ειδικό» </a:t>
            </a:r>
            <a:r>
              <a:rPr lang="en-US" dirty="0" smtClean="0"/>
              <a:t>block </a:t>
            </a:r>
            <a:r>
              <a:rPr lang="el-GR" dirty="0" smtClean="0"/>
              <a:t>περιέχει </a:t>
            </a:r>
            <a:r>
              <a:rPr lang="en-US" dirty="0" smtClean="0"/>
              <a:t>index </a:t>
            </a:r>
            <a:r>
              <a:rPr lang="el-GR" dirty="0" smtClean="0"/>
              <a:t>για γρήγορη αναζήτηση</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Σε περίπτωση που το </a:t>
            </a:r>
            <a:r>
              <a:rPr lang="en-US" dirty="0" err="1" smtClean="0"/>
              <a:t>SSTable</a:t>
            </a:r>
            <a:r>
              <a:rPr lang="en-US" dirty="0" smtClean="0"/>
              <a:t> </a:t>
            </a:r>
            <a:r>
              <a:rPr lang="el-GR" dirty="0" smtClean="0"/>
              <a:t>είναι στον δίσκο, με το</a:t>
            </a:r>
            <a:r>
              <a:rPr lang="en-US" dirty="0" smtClean="0"/>
              <a:t> index block </a:t>
            </a:r>
            <a:r>
              <a:rPr lang="el-GR" dirty="0" smtClean="0"/>
              <a:t>σε μια αναζήτηση βρίσκεται το </a:t>
            </a:r>
            <a:r>
              <a:rPr lang="en-US" dirty="0" smtClean="0"/>
              <a:t>block </a:t>
            </a:r>
            <a:r>
              <a:rPr lang="el-GR" dirty="0" smtClean="0"/>
              <a:t>με 2 </a:t>
            </a:r>
            <a:r>
              <a:rPr lang="en-US" dirty="0" smtClean="0"/>
              <a:t>disk accesses. </a:t>
            </a:r>
            <a:endParaRPr lang="el-GR" dirty="0" smtClean="0"/>
          </a:p>
        </p:txBody>
      </p:sp>
      <p:pic>
        <p:nvPicPr>
          <p:cNvPr id="4" name="Picture 1"/>
          <p:cNvPicPr>
            <a:picLocks noChangeAspect="1" noChangeArrowheads="1"/>
          </p:cNvPicPr>
          <p:nvPr/>
        </p:nvPicPr>
        <p:blipFill>
          <a:blip r:embed="rId3" cstate="print"/>
          <a:srcRect/>
          <a:stretch>
            <a:fillRect/>
          </a:stretch>
        </p:blipFill>
        <p:spPr bwMode="auto">
          <a:xfrm>
            <a:off x="3900189" y="5157192"/>
            <a:ext cx="3768155" cy="1419094"/>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Chubby</a:t>
            </a:r>
          </a:p>
        </p:txBody>
      </p:sp>
      <p:sp>
        <p:nvSpPr>
          <p:cNvPr id="29698" name="Rectangle 2"/>
          <p:cNvSpPr>
            <a:spLocks noGrp="1" noChangeArrowheads="1"/>
          </p:cNvSpPr>
          <p:nvPr>
            <p:ph idx="1"/>
          </p:nvPr>
        </p:nvSpPr>
        <p:spPr>
          <a:xfrm>
            <a:off x="456481" y="1604329"/>
            <a:ext cx="8228160" cy="4526396"/>
          </a:xfrm>
          <a:ln/>
        </p:spPr>
        <p:txBody>
          <a:bodyPr>
            <a:normAutofit/>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Κατανεμημένο</a:t>
            </a:r>
            <a:endParaRPr lang="en-US"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Quorum </a:t>
            </a:r>
            <a:r>
              <a:rPr lang="el-GR" dirty="0" smtClean="0"/>
              <a:t>από περιττό αριθμό </a:t>
            </a:r>
            <a:r>
              <a:rPr lang="en-US" dirty="0" smtClean="0"/>
              <a:t>servers</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Paxos</a:t>
            </a:r>
            <a:r>
              <a:rPr lang="en-US" dirty="0" smtClean="0"/>
              <a:t> -</a:t>
            </a:r>
            <a:r>
              <a:rPr lang="en-US" dirty="0"/>
              <a:t> </a:t>
            </a:r>
            <a:r>
              <a:rPr lang="en-US" dirty="0" smtClean="0"/>
              <a:t>like Algorithm (</a:t>
            </a:r>
            <a:r>
              <a:rPr lang="el-GR" dirty="0" smtClean="0"/>
              <a:t>επίλυση διαφωνιών)</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Υψηλή</a:t>
            </a:r>
            <a:r>
              <a:rPr lang="en-US" dirty="0"/>
              <a:t> </a:t>
            </a:r>
            <a:r>
              <a:rPr lang="en-US" dirty="0" err="1"/>
              <a:t>διαθεσιμότητα</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Χρησιμοποιείται</a:t>
            </a:r>
            <a:r>
              <a:rPr lang="en-US" dirty="0"/>
              <a:t> </a:t>
            </a:r>
            <a:r>
              <a:rPr lang="en-US" dirty="0" err="1"/>
              <a:t>για</a:t>
            </a:r>
            <a:r>
              <a:rPr lang="en-US" dirty="0" smtClean="0"/>
              <a:t>:</a:t>
            </a:r>
            <a:endParaRPr lang="el-GR"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υπηρεσίες</a:t>
            </a:r>
            <a:r>
              <a:rPr lang="en-US" dirty="0" smtClean="0"/>
              <a:t> lock</a:t>
            </a:r>
            <a:r>
              <a:rPr lang="el-GR" dirty="0" smtClean="0"/>
              <a:t> (</a:t>
            </a:r>
            <a:r>
              <a:rPr lang="en-US" dirty="0" smtClean="0"/>
              <a:t>atomic transactions)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Εξασφάλ</a:t>
            </a:r>
            <a:r>
              <a:rPr lang="el-GR" dirty="0" smtClean="0"/>
              <a:t>ι</a:t>
            </a:r>
            <a:r>
              <a:rPr lang="en-US" dirty="0" err="1" smtClean="0"/>
              <a:t>ση</a:t>
            </a:r>
            <a:r>
              <a:rPr lang="en-US" dirty="0" smtClean="0"/>
              <a:t> </a:t>
            </a:r>
            <a:r>
              <a:rPr lang="en-US" dirty="0" err="1"/>
              <a:t>λειτουργίας</a:t>
            </a:r>
            <a:r>
              <a:rPr lang="en-US" dirty="0"/>
              <a:t> master</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Αποθήκευση</a:t>
            </a:r>
            <a:r>
              <a:rPr lang="en-US" dirty="0"/>
              <a:t> </a:t>
            </a:r>
            <a:r>
              <a:rPr lang="en-US" dirty="0" err="1"/>
              <a:t>σημαντικών</a:t>
            </a:r>
            <a:r>
              <a:rPr lang="en-US" dirty="0"/>
              <a:t> </a:t>
            </a:r>
            <a:r>
              <a:rPr lang="en-US" dirty="0" err="1"/>
              <a:t>πληροφοριών</a:t>
            </a:r>
            <a:r>
              <a:rPr lang="en-US" dirty="0"/>
              <a:t>(</a:t>
            </a:r>
            <a:r>
              <a:rPr lang="en-US" dirty="0" err="1"/>
              <a:t>π.χ</a:t>
            </a:r>
            <a:r>
              <a:rPr lang="en-US" dirty="0"/>
              <a:t>. schema)</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Ανακάλυψη</a:t>
            </a:r>
            <a:r>
              <a:rPr lang="en-US" dirty="0"/>
              <a:t> </a:t>
            </a:r>
            <a:r>
              <a:rPr lang="el-GR" dirty="0" smtClean="0"/>
              <a:t>νέων </a:t>
            </a:r>
            <a:r>
              <a:rPr lang="en-US" dirty="0" smtClean="0"/>
              <a:t>tablet </a:t>
            </a:r>
            <a:r>
              <a:rPr lang="en-US" dirty="0"/>
              <a:t>servers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Πληροφορίες</a:t>
            </a:r>
            <a:r>
              <a:rPr lang="en-US" dirty="0"/>
              <a:t> </a:t>
            </a:r>
            <a:r>
              <a:rPr lang="en-US" dirty="0" err="1"/>
              <a:t>ελέγχου</a:t>
            </a:r>
            <a:r>
              <a:rPr lang="en-US" dirty="0"/>
              <a:t> </a:t>
            </a:r>
            <a:r>
              <a:rPr lang="en-US" dirty="0" err="1"/>
              <a:t>πρόσβασης</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Οργάνωση</a:t>
            </a:r>
            <a:r>
              <a:rPr lang="en-US" dirty="0"/>
              <a:t> </a:t>
            </a:r>
            <a:r>
              <a:rPr lang="en-US" dirty="0" err="1"/>
              <a:t>των</a:t>
            </a:r>
            <a:r>
              <a:rPr lang="en-US" dirty="0"/>
              <a:t> tablets</a:t>
            </a:r>
          </a:p>
        </p:txBody>
      </p:sp>
      <p:sp>
        <p:nvSpPr>
          <p:cNvPr id="15362"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Ιεραρχία</a:t>
            </a:r>
            <a:r>
              <a:rPr lang="en-US" dirty="0"/>
              <a:t> </a:t>
            </a:r>
            <a:r>
              <a:rPr lang="en-US" dirty="0" err="1"/>
              <a:t>τριών</a:t>
            </a:r>
            <a:r>
              <a:rPr lang="en-US" dirty="0"/>
              <a:t> </a:t>
            </a:r>
            <a:r>
              <a:rPr lang="en-US" dirty="0" err="1"/>
              <a:t>επιπέδων</a:t>
            </a:r>
            <a:r>
              <a:rPr lang="en-US" dirty="0"/>
              <a:t> </a:t>
            </a:r>
            <a:r>
              <a:rPr lang="en-US" dirty="0" err="1"/>
              <a:t>για</a:t>
            </a:r>
            <a:r>
              <a:rPr lang="en-US" dirty="0"/>
              <a:t> </a:t>
            </a:r>
            <a:r>
              <a:rPr lang="en-US" dirty="0" err="1"/>
              <a:t>την</a:t>
            </a:r>
            <a:r>
              <a:rPr lang="en-US" dirty="0"/>
              <a:t> </a:t>
            </a:r>
            <a:r>
              <a:rPr lang="en-US" dirty="0" err="1"/>
              <a:t>αποθήκευση</a:t>
            </a:r>
            <a:r>
              <a:rPr lang="en-US" dirty="0"/>
              <a:t> </a:t>
            </a:r>
            <a:r>
              <a:rPr lang="en-US" dirty="0" err="1"/>
              <a:t>της</a:t>
            </a:r>
            <a:r>
              <a:rPr lang="en-US" dirty="0"/>
              <a:t> </a:t>
            </a:r>
            <a:r>
              <a:rPr lang="en-US" dirty="0" err="1"/>
              <a:t>πληροφορίας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Ένα</a:t>
            </a:r>
            <a:r>
              <a:rPr lang="en-US" dirty="0"/>
              <a:t> </a:t>
            </a:r>
            <a:r>
              <a:rPr lang="en-US" dirty="0" err="1"/>
              <a:t>αρχείο</a:t>
            </a:r>
            <a:r>
              <a:rPr lang="en-US" dirty="0"/>
              <a:t> </a:t>
            </a:r>
            <a:r>
              <a:rPr lang="en-US" dirty="0" err="1"/>
              <a:t>στο</a:t>
            </a:r>
            <a:r>
              <a:rPr lang="en-US" dirty="0"/>
              <a:t> chubby </a:t>
            </a:r>
            <a:r>
              <a:rPr lang="en-US" dirty="0" err="1"/>
              <a:t>περιέχει</a:t>
            </a:r>
            <a:r>
              <a:rPr lang="en-US" dirty="0"/>
              <a:t> </a:t>
            </a:r>
            <a:r>
              <a:rPr lang="en-US" dirty="0" err="1"/>
              <a:t>την</a:t>
            </a:r>
            <a:r>
              <a:rPr lang="en-US" dirty="0"/>
              <a:t> </a:t>
            </a:r>
            <a:r>
              <a:rPr lang="en-US" dirty="0" err="1"/>
              <a:t>τοποθεσία</a:t>
            </a:r>
            <a:r>
              <a:rPr lang="en-US" dirty="0"/>
              <a:t> </a:t>
            </a:r>
            <a:r>
              <a:rPr lang="en-US" dirty="0" err="1"/>
              <a:t>του</a:t>
            </a:r>
            <a:r>
              <a:rPr lang="en-US" dirty="0"/>
              <a:t> root tablet</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Το</a:t>
            </a:r>
            <a:r>
              <a:rPr lang="en-US" dirty="0"/>
              <a:t> root tablet </a:t>
            </a:r>
            <a:r>
              <a:rPr lang="en-US" dirty="0" err="1"/>
              <a:t>περιέχει</a:t>
            </a:r>
            <a:r>
              <a:rPr lang="en-US" dirty="0"/>
              <a:t> </a:t>
            </a:r>
            <a:r>
              <a:rPr lang="en-US" dirty="0" err="1"/>
              <a:t>πληροφορίες</a:t>
            </a:r>
            <a:r>
              <a:rPr lang="en-US" dirty="0"/>
              <a:t> </a:t>
            </a:r>
            <a:r>
              <a:rPr lang="en-US" dirty="0" err="1"/>
              <a:t>για</a:t>
            </a:r>
            <a:r>
              <a:rPr lang="en-US" dirty="0"/>
              <a:t> </a:t>
            </a:r>
            <a:r>
              <a:rPr lang="en-US" dirty="0" err="1"/>
              <a:t>το</a:t>
            </a:r>
            <a:r>
              <a:rPr lang="en-US" dirty="0"/>
              <a:t> </a:t>
            </a:r>
            <a:r>
              <a:rPr lang="en-US" dirty="0" err="1"/>
              <a:t>που</a:t>
            </a:r>
            <a:r>
              <a:rPr lang="en-US" dirty="0"/>
              <a:t> </a:t>
            </a:r>
            <a:r>
              <a:rPr lang="en-US" dirty="0" err="1"/>
              <a:t>βρίσκονται</a:t>
            </a:r>
            <a:r>
              <a:rPr lang="en-US" dirty="0"/>
              <a:t> </a:t>
            </a:r>
            <a:r>
              <a:rPr lang="en-US" dirty="0" err="1"/>
              <a:t>τα</a:t>
            </a:r>
            <a:r>
              <a:rPr lang="en-US" dirty="0"/>
              <a:t> tablets </a:t>
            </a:r>
            <a:r>
              <a:rPr lang="en-US" dirty="0" err="1"/>
              <a:t>ενός</a:t>
            </a:r>
            <a:r>
              <a:rPr lang="en-US" dirty="0"/>
              <a:t> </a:t>
            </a:r>
            <a:r>
              <a:rPr lang="en-US" dirty="0" err="1"/>
              <a:t>ειδικού</a:t>
            </a:r>
            <a:r>
              <a:rPr lang="en-US" dirty="0"/>
              <a:t> </a:t>
            </a:r>
            <a:r>
              <a:rPr lang="en-US" dirty="0" err="1"/>
              <a:t>πίνακα</a:t>
            </a:r>
            <a:r>
              <a:rPr lang="en-US" dirty="0"/>
              <a:t> METADATA </a:t>
            </a:r>
            <a:r>
              <a:rPr lang="en-US" dirty="0" smtClean="0"/>
              <a:t>(1</a:t>
            </a:r>
            <a:r>
              <a:rPr lang="en-US" baseline="30000" dirty="0" smtClean="0"/>
              <a:t>st</a:t>
            </a:r>
            <a:r>
              <a:rPr lang="en-US" dirty="0" smtClean="0"/>
              <a:t> METADATA) </a:t>
            </a:r>
            <a:r>
              <a:rPr lang="en-US" dirty="0" err="1" smtClean="0"/>
              <a:t>και</a:t>
            </a:r>
            <a:r>
              <a:rPr lang="en-US" dirty="0" smtClean="0"/>
              <a:t> </a:t>
            </a:r>
            <a:r>
              <a:rPr lang="en-US" dirty="0" err="1"/>
              <a:t>δεν</a:t>
            </a:r>
            <a:r>
              <a:rPr lang="en-US" dirty="0"/>
              <a:t> </a:t>
            </a:r>
            <a:r>
              <a:rPr lang="en-US" dirty="0" err="1"/>
              <a:t>διαρείται</a:t>
            </a:r>
            <a:r>
              <a:rPr lang="en-US" dirty="0"/>
              <a:t> </a:t>
            </a:r>
            <a:r>
              <a:rPr lang="en-US" dirty="0" err="1"/>
              <a:t>ποτέ</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Ο </a:t>
            </a:r>
            <a:r>
              <a:rPr lang="en-US" dirty="0" smtClean="0"/>
              <a:t>METADATA </a:t>
            </a:r>
            <a:r>
              <a:rPr lang="en-US" dirty="0" err="1"/>
              <a:t>πίνακας</a:t>
            </a:r>
            <a:r>
              <a:rPr lang="en-US" dirty="0"/>
              <a:t> </a:t>
            </a:r>
            <a:r>
              <a:rPr lang="en-US" dirty="0" err="1"/>
              <a:t>περιέχει</a:t>
            </a:r>
            <a:r>
              <a:rPr lang="en-US" dirty="0"/>
              <a:t> </a:t>
            </a:r>
            <a:r>
              <a:rPr lang="en-US" dirty="0" err="1"/>
              <a:t>τις</a:t>
            </a:r>
            <a:r>
              <a:rPr lang="en-US" dirty="0"/>
              <a:t> </a:t>
            </a:r>
            <a:r>
              <a:rPr lang="en-US" dirty="0" err="1"/>
              <a:t>πληροφορίες</a:t>
            </a:r>
            <a:r>
              <a:rPr lang="en-US" dirty="0"/>
              <a:t> </a:t>
            </a:r>
            <a:r>
              <a:rPr lang="en-US" dirty="0" err="1"/>
              <a:t>για</a:t>
            </a:r>
            <a:r>
              <a:rPr lang="en-US" dirty="0"/>
              <a:t> </a:t>
            </a:r>
            <a:r>
              <a:rPr lang="en-US" dirty="0" err="1"/>
              <a:t>όλα</a:t>
            </a:r>
            <a:r>
              <a:rPr lang="en-US" dirty="0"/>
              <a:t> </a:t>
            </a:r>
            <a:r>
              <a:rPr lang="en-US" dirty="0" err="1"/>
              <a:t>τα</a:t>
            </a:r>
            <a:r>
              <a:rPr lang="en-US" dirty="0"/>
              <a:t> </a:t>
            </a:r>
            <a:r>
              <a:rPr lang="en-US" dirty="0" err="1"/>
              <a:t>υπόλοιπα</a:t>
            </a:r>
            <a:r>
              <a:rPr lang="en-US" dirty="0"/>
              <a:t> tablets </a:t>
            </a:r>
            <a:r>
              <a:rPr lang="en-US" dirty="0" err="1"/>
              <a:t>που</a:t>
            </a:r>
            <a:r>
              <a:rPr lang="en-US" dirty="0"/>
              <a:t> </a:t>
            </a:r>
            <a:r>
              <a:rPr lang="en-US" dirty="0" err="1"/>
              <a:t>περιέχουν</a:t>
            </a:r>
            <a:r>
              <a:rPr lang="en-US" dirty="0"/>
              <a:t> </a:t>
            </a:r>
            <a:r>
              <a:rPr lang="en-US" dirty="0" err="1"/>
              <a:t>τα</a:t>
            </a:r>
            <a:r>
              <a:rPr lang="en-US" dirty="0"/>
              <a:t> </a:t>
            </a:r>
            <a:r>
              <a:rPr lang="en-US" dirty="0" err="1"/>
              <a:t>δεδομένα</a:t>
            </a:r>
            <a:r>
              <a:rPr lang="en-US" dirty="0"/>
              <a:t> </a:t>
            </a:r>
            <a:r>
              <a:rPr lang="en-US" dirty="0" err="1"/>
              <a:t>του</a:t>
            </a:r>
            <a:r>
              <a:rPr lang="en-US" dirty="0"/>
              <a:t> </a:t>
            </a:r>
            <a:r>
              <a:rPr lang="en-US" dirty="0" err="1"/>
              <a:t>πίνακα</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458"/>
            <a:ext cx="8229600" cy="751054"/>
          </a:xfrm>
        </p:spPr>
        <p:txBody>
          <a:bodyPr>
            <a:normAutofit fontScale="90000"/>
          </a:bodyPr>
          <a:lstStyle/>
          <a:p>
            <a:r>
              <a:rPr lang="el-GR" dirty="0" smtClean="0"/>
              <a:t>Οργάνωση των </a:t>
            </a:r>
            <a:r>
              <a:rPr lang="en-US" dirty="0" smtClean="0"/>
              <a:t>tablets</a:t>
            </a:r>
            <a:endParaRPr lang="el-GR" dirty="0"/>
          </a:p>
        </p:txBody>
      </p:sp>
      <p:sp>
        <p:nvSpPr>
          <p:cNvPr id="4" name="Snip Single Corner Rectangle 3"/>
          <p:cNvSpPr/>
          <p:nvPr/>
        </p:nvSpPr>
        <p:spPr>
          <a:xfrm>
            <a:off x="683972" y="2304007"/>
            <a:ext cx="2073615" cy="648073"/>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Chubby</a:t>
            </a:r>
            <a:endParaRPr lang="el-GR" dirty="0"/>
          </a:p>
        </p:txBody>
      </p:sp>
      <p:grpSp>
        <p:nvGrpSpPr>
          <p:cNvPr id="3" name="Group 8"/>
          <p:cNvGrpSpPr/>
          <p:nvPr/>
        </p:nvGrpSpPr>
        <p:grpSpPr>
          <a:xfrm>
            <a:off x="3211190" y="2174393"/>
            <a:ext cx="1555211" cy="842494"/>
            <a:chOff x="3825866" y="3922713"/>
            <a:chExt cx="2000264" cy="1071570"/>
          </a:xfrm>
        </p:grpSpPr>
        <p:sp>
          <p:nvSpPr>
            <p:cNvPr id="5" name="Rectangle 4"/>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Rectangle 5"/>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8" name="Group 9"/>
          <p:cNvGrpSpPr/>
          <p:nvPr/>
        </p:nvGrpSpPr>
        <p:grpSpPr>
          <a:xfrm>
            <a:off x="5284804" y="1202284"/>
            <a:ext cx="1555211" cy="842494"/>
            <a:chOff x="3825866" y="3922713"/>
            <a:chExt cx="2000264" cy="1071570"/>
          </a:xfrm>
        </p:grpSpPr>
        <p:sp>
          <p:nvSpPr>
            <p:cNvPr id="11" name="Rectangle 10"/>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Rectangle 11"/>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Rectangle 12"/>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9" name="Group 13"/>
          <p:cNvGrpSpPr/>
          <p:nvPr/>
        </p:nvGrpSpPr>
        <p:grpSpPr>
          <a:xfrm>
            <a:off x="5284804" y="2304007"/>
            <a:ext cx="1555211" cy="842494"/>
            <a:chOff x="3825866" y="3922713"/>
            <a:chExt cx="2000264" cy="1071570"/>
          </a:xfrm>
        </p:grpSpPr>
        <p:sp>
          <p:nvSpPr>
            <p:cNvPr id="15" name="Rectangle 14"/>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Rectangle 15"/>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0" name="Group 17"/>
          <p:cNvGrpSpPr/>
          <p:nvPr/>
        </p:nvGrpSpPr>
        <p:grpSpPr>
          <a:xfrm>
            <a:off x="5284804" y="3405731"/>
            <a:ext cx="1555211" cy="842494"/>
            <a:chOff x="3825866" y="3922713"/>
            <a:chExt cx="2000264" cy="1071570"/>
          </a:xfrm>
        </p:grpSpPr>
        <p:sp>
          <p:nvSpPr>
            <p:cNvPr id="19" name="Rectangle 18"/>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Rectangle 19"/>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1" name="Rectangle 20"/>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4" name="Group 21"/>
          <p:cNvGrpSpPr/>
          <p:nvPr/>
        </p:nvGrpSpPr>
        <p:grpSpPr>
          <a:xfrm>
            <a:off x="7358419" y="4118610"/>
            <a:ext cx="1555211" cy="842494"/>
            <a:chOff x="3825866" y="3922713"/>
            <a:chExt cx="2000264" cy="1071570"/>
          </a:xfrm>
        </p:grpSpPr>
        <p:sp>
          <p:nvSpPr>
            <p:cNvPr id="23" name="Rectangle 22"/>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Rectangle 23"/>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Rectangle 24"/>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18" name="Group 25"/>
          <p:cNvGrpSpPr/>
          <p:nvPr/>
        </p:nvGrpSpPr>
        <p:grpSpPr>
          <a:xfrm>
            <a:off x="7358419" y="813440"/>
            <a:ext cx="1555211" cy="842494"/>
            <a:chOff x="3825866" y="3922713"/>
            <a:chExt cx="2000264" cy="1071570"/>
          </a:xfrm>
        </p:grpSpPr>
        <p:sp>
          <p:nvSpPr>
            <p:cNvPr id="27" name="Rectangle 26"/>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Rectangle 27"/>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9" name="Rectangle 28"/>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2" name="Group 40"/>
          <p:cNvGrpSpPr/>
          <p:nvPr/>
        </p:nvGrpSpPr>
        <p:grpSpPr>
          <a:xfrm>
            <a:off x="7358419" y="1915164"/>
            <a:ext cx="1555211" cy="842494"/>
            <a:chOff x="8112146" y="3779837"/>
            <a:chExt cx="1714512" cy="928694"/>
          </a:xfrm>
        </p:grpSpPr>
        <p:sp>
          <p:nvSpPr>
            <p:cNvPr id="31" name="Rectangle 30"/>
            <p:cNvSpPr/>
            <p:nvPr/>
          </p:nvSpPr>
          <p:spPr>
            <a:xfrm>
              <a:off x="8112146" y="3779837"/>
              <a:ext cx="1714512" cy="3095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2" name="Rectangle 31"/>
            <p:cNvSpPr/>
            <p:nvPr/>
          </p:nvSpPr>
          <p:spPr>
            <a:xfrm>
              <a:off x="8112146" y="4089402"/>
              <a:ext cx="1714512" cy="3095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 row</a:t>
              </a:r>
              <a:endParaRPr lang="el-GR" dirty="0"/>
            </a:p>
          </p:txBody>
        </p:sp>
        <p:sp>
          <p:nvSpPr>
            <p:cNvPr id="33" name="Rectangle 32"/>
            <p:cNvSpPr/>
            <p:nvPr/>
          </p:nvSpPr>
          <p:spPr>
            <a:xfrm>
              <a:off x="8112146" y="4398966"/>
              <a:ext cx="1714512" cy="3095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6" name="Group 33"/>
          <p:cNvGrpSpPr/>
          <p:nvPr/>
        </p:nvGrpSpPr>
        <p:grpSpPr>
          <a:xfrm>
            <a:off x="7358419" y="3016887"/>
            <a:ext cx="1555211" cy="842494"/>
            <a:chOff x="3825866" y="3922713"/>
            <a:chExt cx="2000264" cy="1071570"/>
          </a:xfrm>
        </p:grpSpPr>
        <p:sp>
          <p:nvSpPr>
            <p:cNvPr id="35" name="Rectangle 34"/>
            <p:cNvSpPr/>
            <p:nvPr/>
          </p:nvSpPr>
          <p:spPr>
            <a:xfrm>
              <a:off x="3825866" y="392271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6" name="Rectangle 35"/>
            <p:cNvSpPr/>
            <p:nvPr/>
          </p:nvSpPr>
          <p:spPr>
            <a:xfrm>
              <a:off x="3825866" y="427990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7" name="Rectangle 36"/>
            <p:cNvSpPr/>
            <p:nvPr/>
          </p:nvSpPr>
          <p:spPr>
            <a:xfrm>
              <a:off x="3825866" y="4637093"/>
              <a:ext cx="2000264" cy="3571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38" name="TextBox 37"/>
          <p:cNvSpPr txBox="1"/>
          <p:nvPr/>
        </p:nvSpPr>
        <p:spPr>
          <a:xfrm>
            <a:off x="3563888" y="1844109"/>
            <a:ext cx="899999" cy="360755"/>
          </a:xfrm>
          <a:prstGeom prst="rect">
            <a:avLst/>
          </a:prstGeom>
          <a:noFill/>
        </p:spPr>
        <p:txBody>
          <a:bodyPr wrap="square" lIns="82945" tIns="41473" rIns="82945" bIns="41473" rtlCol="0">
            <a:spAutoFit/>
          </a:bodyPr>
          <a:lstStyle/>
          <a:p>
            <a:r>
              <a:rPr lang="en-US" dirty="0" smtClean="0"/>
              <a:t>ROOT</a:t>
            </a:r>
            <a:endParaRPr lang="el-GR" dirty="0"/>
          </a:p>
        </p:txBody>
      </p:sp>
      <p:sp>
        <p:nvSpPr>
          <p:cNvPr id="39" name="TextBox 38"/>
          <p:cNvSpPr txBox="1"/>
          <p:nvPr/>
        </p:nvSpPr>
        <p:spPr>
          <a:xfrm>
            <a:off x="5364088" y="878247"/>
            <a:ext cx="1490342" cy="360755"/>
          </a:xfrm>
          <a:prstGeom prst="rect">
            <a:avLst/>
          </a:prstGeom>
          <a:noFill/>
        </p:spPr>
        <p:txBody>
          <a:bodyPr wrap="square" lIns="82945" tIns="41473" rIns="82945" bIns="41473" rtlCol="0">
            <a:spAutoFit/>
          </a:bodyPr>
          <a:lstStyle/>
          <a:p>
            <a:r>
              <a:rPr lang="en-US" dirty="0" smtClean="0"/>
              <a:t>METADATA</a:t>
            </a:r>
            <a:endParaRPr lang="el-GR" dirty="0"/>
          </a:p>
        </p:txBody>
      </p:sp>
      <p:sp>
        <p:nvSpPr>
          <p:cNvPr id="40" name="TextBox 39"/>
          <p:cNvSpPr txBox="1"/>
          <p:nvPr/>
        </p:nvSpPr>
        <p:spPr>
          <a:xfrm>
            <a:off x="7747222" y="489404"/>
            <a:ext cx="777605" cy="360755"/>
          </a:xfrm>
          <a:prstGeom prst="rect">
            <a:avLst/>
          </a:prstGeom>
          <a:noFill/>
        </p:spPr>
        <p:txBody>
          <a:bodyPr wrap="square" lIns="82945" tIns="41473" rIns="82945" bIns="41473" rtlCol="0">
            <a:spAutoFit/>
          </a:bodyPr>
          <a:lstStyle/>
          <a:p>
            <a:r>
              <a:rPr lang="en-US" dirty="0" smtClean="0"/>
              <a:t>Table</a:t>
            </a:r>
            <a:endParaRPr lang="el-GR" dirty="0"/>
          </a:p>
        </p:txBody>
      </p:sp>
      <p:sp>
        <p:nvSpPr>
          <p:cNvPr id="42" name="Rectangle 41"/>
          <p:cNvSpPr/>
          <p:nvPr/>
        </p:nvSpPr>
        <p:spPr>
          <a:xfrm>
            <a:off x="7358418" y="2174393"/>
            <a:ext cx="1555212" cy="3240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a row</a:t>
            </a:r>
            <a:endParaRPr lang="el-GR" dirty="0"/>
          </a:p>
        </p:txBody>
      </p:sp>
      <p:cxnSp>
        <p:nvCxnSpPr>
          <p:cNvPr id="44" name="Straight Arrow Connector 43"/>
          <p:cNvCxnSpPr>
            <a:stCxn id="4" idx="0"/>
            <a:endCxn id="5" idx="1"/>
          </p:cNvCxnSpPr>
          <p:nvPr/>
        </p:nvCxnSpPr>
        <p:spPr>
          <a:xfrm flipV="1">
            <a:off x="2757587" y="2314809"/>
            <a:ext cx="453603" cy="3132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5" idx="3"/>
            <a:endCxn id="16" idx="1"/>
          </p:cNvCxnSpPr>
          <p:nvPr/>
        </p:nvCxnSpPr>
        <p:spPr>
          <a:xfrm>
            <a:off x="4766401" y="2314809"/>
            <a:ext cx="518404" cy="4104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6" idx="3"/>
            <a:endCxn id="42" idx="1"/>
          </p:cNvCxnSpPr>
          <p:nvPr/>
        </p:nvCxnSpPr>
        <p:spPr>
          <a:xfrm flipV="1">
            <a:off x="6840016" y="2336411"/>
            <a:ext cx="518403" cy="3888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Rectangle 2"/>
          <p:cNvSpPr>
            <a:spLocks noGrp="1" noChangeArrowheads="1"/>
          </p:cNvSpPr>
          <p:nvPr>
            <p:ph idx="1"/>
          </p:nvPr>
        </p:nvSpPr>
        <p:spPr>
          <a:xfrm>
            <a:off x="456481" y="3037054"/>
            <a:ext cx="4768693" cy="3592839"/>
          </a:xfrm>
          <a:ln/>
        </p:spPr>
        <p:txBody>
          <a:bodyPr>
            <a:normAutofit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Με 128</a:t>
            </a:r>
            <a:r>
              <a:rPr lang="en-US" dirty="0" smtClean="0"/>
              <a:t>MB tablet </a:t>
            </a:r>
            <a:r>
              <a:rPr lang="el-GR" dirty="0" smtClean="0"/>
              <a:t>μέγεθος και ένας </a:t>
            </a:r>
            <a:r>
              <a:rPr lang="en-US" dirty="0" smtClean="0"/>
              <a:t>ROOT </a:t>
            </a:r>
            <a:r>
              <a:rPr lang="el-GR" dirty="0" smtClean="0"/>
              <a:t>που δεν σπάει ποτέ, υποστηρίζεται η </a:t>
            </a:r>
            <a:r>
              <a:rPr lang="el-GR" dirty="0" err="1" smtClean="0"/>
              <a:t>διευθυνσιοδότηση</a:t>
            </a:r>
            <a:r>
              <a:rPr lang="el-GR" dirty="0" smtClean="0"/>
              <a:t>  2</a:t>
            </a:r>
            <a:r>
              <a:rPr lang="el-GR" baseline="30000" dirty="0" smtClean="0"/>
              <a:t>34</a:t>
            </a:r>
            <a:r>
              <a:rPr lang="el-GR" dirty="0" smtClean="0"/>
              <a:t> 128</a:t>
            </a:r>
            <a:r>
              <a:rPr lang="en-US" dirty="0" smtClean="0"/>
              <a:t>MB</a:t>
            </a:r>
            <a:r>
              <a:rPr lang="el-GR" dirty="0" smtClean="0"/>
              <a:t> </a:t>
            </a:r>
            <a:r>
              <a:rPr lang="en-US" dirty="0" smtClean="0"/>
              <a:t>tablets </a:t>
            </a:r>
            <a:r>
              <a:rPr lang="el-GR" dirty="0" smtClean="0"/>
              <a:t>ή 2</a:t>
            </a:r>
            <a:r>
              <a:rPr lang="en-US" baseline="30000" dirty="0" smtClean="0"/>
              <a:t>61</a:t>
            </a:r>
            <a:r>
              <a:rPr lang="en-US" dirty="0" smtClean="0"/>
              <a:t> bytes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Οι </a:t>
            </a:r>
            <a:r>
              <a:rPr lang="en-US" dirty="0" smtClean="0"/>
              <a:t>clients </a:t>
            </a:r>
            <a:r>
              <a:rPr lang="el-GR" dirty="0" smtClean="0"/>
              <a:t>κάνουν </a:t>
            </a:r>
            <a:r>
              <a:rPr lang="en-US" dirty="0" smtClean="0"/>
              <a:t>cache </a:t>
            </a:r>
            <a:r>
              <a:rPr lang="el-GR" dirty="0" smtClean="0"/>
              <a:t>το </a:t>
            </a:r>
            <a:r>
              <a:rPr lang="en-US" dirty="0" smtClean="0"/>
              <a:t>location. </a:t>
            </a:r>
            <a:r>
              <a:rPr lang="el-GR" dirty="0" smtClean="0"/>
              <a:t>Στην χειρότερη</a:t>
            </a:r>
            <a:r>
              <a:rPr lang="en-US" dirty="0" smtClean="0"/>
              <a:t> (</a:t>
            </a:r>
            <a:r>
              <a:rPr lang="el-GR" dirty="0" smtClean="0"/>
              <a:t>λάθος </a:t>
            </a:r>
            <a:r>
              <a:rPr lang="en-US" dirty="0" smtClean="0"/>
              <a:t>cache)</a:t>
            </a:r>
            <a:r>
              <a:rPr lang="el-GR" dirty="0" smtClean="0"/>
              <a:t>, με </a:t>
            </a:r>
            <a:r>
              <a:rPr lang="en-US" dirty="0" smtClean="0"/>
              <a:t>6</a:t>
            </a:r>
            <a:r>
              <a:rPr lang="el-GR" dirty="0" smtClean="0"/>
              <a:t> </a:t>
            </a:r>
            <a:r>
              <a:rPr lang="en-US" dirty="0" smtClean="0"/>
              <a:t>network </a:t>
            </a:r>
            <a:r>
              <a:rPr lang="en-US" dirty="0" err="1" smtClean="0"/>
              <a:t>msgs</a:t>
            </a:r>
            <a:r>
              <a:rPr lang="en-US" dirty="0" smtClean="0"/>
              <a:t> </a:t>
            </a:r>
            <a:r>
              <a:rPr lang="el-GR" dirty="0" smtClean="0"/>
              <a:t>βρίσκουν το </a:t>
            </a:r>
            <a:r>
              <a:rPr lang="en-US" dirty="0" smtClean="0"/>
              <a:t>location.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linds(horizontal)">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blinds(horizontal)">
                                      <p:cBhvr>
                                        <p:cTn id="17" dur="500"/>
                                        <p:tgtEl>
                                          <p:spTgt spid="4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48"/>
                                        </p:tgtEl>
                                        <p:attrNameLst>
                                          <p:attrName>style.visibility</p:attrName>
                                        </p:attrNameLst>
                                      </p:cBhvr>
                                      <p:to>
                                        <p:strVal val="visible"/>
                                      </p:to>
                                    </p:set>
                                    <p:animEffect transition="in" filter="blinds(horizontal)">
                                      <p:cBhvr>
                                        <p:cTn id="2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Ανάθεση</a:t>
            </a:r>
            <a:r>
              <a:rPr lang="en-US" dirty="0"/>
              <a:t> </a:t>
            </a:r>
            <a:r>
              <a:rPr lang="en-US" dirty="0" err="1"/>
              <a:t>των</a:t>
            </a:r>
            <a:r>
              <a:rPr lang="en-US" dirty="0"/>
              <a:t> tablets</a:t>
            </a:r>
          </a:p>
        </p:txBody>
      </p:sp>
      <p:sp>
        <p:nvSpPr>
          <p:cNvPr id="16386" name="Rectangle 2"/>
          <p:cNvSpPr>
            <a:spLocks noGrp="1" noChangeArrowheads="1"/>
          </p:cNvSpPr>
          <p:nvPr>
            <p:ph idx="1"/>
          </p:nvPr>
        </p:nvSpPr>
        <p:spPr>
          <a:xfrm>
            <a:off x="456481" y="1604328"/>
            <a:ext cx="8361156" cy="4894916"/>
          </a:xfrm>
          <a:ln/>
        </p:spPr>
        <p:txBody>
          <a:bodyPr>
            <a:normAutofit/>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Κάθε</a:t>
            </a:r>
            <a:r>
              <a:rPr lang="en-US" dirty="0"/>
              <a:t> tablet </a:t>
            </a:r>
            <a:r>
              <a:rPr lang="en-US" dirty="0" err="1"/>
              <a:t>ανατίθεται</a:t>
            </a:r>
            <a:r>
              <a:rPr lang="en-US" dirty="0"/>
              <a:t> </a:t>
            </a:r>
            <a:r>
              <a:rPr lang="en-US" dirty="0" err="1"/>
              <a:t>σε</a:t>
            </a:r>
            <a:r>
              <a:rPr lang="en-US" dirty="0"/>
              <a:t> </a:t>
            </a:r>
            <a:r>
              <a:rPr lang="en-US" dirty="0" err="1"/>
              <a:t>ένα</a:t>
            </a:r>
            <a:r>
              <a:rPr lang="en-US" dirty="0"/>
              <a:t> tablet server</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Ο master </a:t>
            </a:r>
            <a:r>
              <a:rPr lang="en-US" dirty="0" err="1"/>
              <a:t>είναι</a:t>
            </a:r>
            <a:r>
              <a:rPr lang="en-US" dirty="0"/>
              <a:t> </a:t>
            </a:r>
            <a:r>
              <a:rPr lang="en-US" dirty="0" err="1"/>
              <a:t>υπεύθυνος</a:t>
            </a:r>
            <a:r>
              <a:rPr lang="en-US" dirty="0"/>
              <a:t> </a:t>
            </a:r>
            <a:r>
              <a:rPr lang="en-US" dirty="0" err="1"/>
              <a:t>για</a:t>
            </a:r>
            <a:r>
              <a:rPr lang="en-US" dirty="0"/>
              <a:t> </a:t>
            </a:r>
            <a:r>
              <a:rPr lang="en-US" dirty="0" err="1"/>
              <a:t>την</a:t>
            </a:r>
            <a:r>
              <a:rPr lang="en-US" dirty="0"/>
              <a:t> </a:t>
            </a:r>
            <a:r>
              <a:rPr lang="en-US" dirty="0" err="1"/>
              <a:t>ανάθεση</a:t>
            </a:r>
            <a:r>
              <a:rPr lang="en-US" dirty="0"/>
              <a:t> </a:t>
            </a:r>
            <a:r>
              <a:rPr lang="en-US" dirty="0" err="1"/>
              <a:t>τους</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Ελεγχει</a:t>
            </a:r>
            <a:r>
              <a:rPr lang="en-US" dirty="0"/>
              <a:t> </a:t>
            </a:r>
            <a:r>
              <a:rPr lang="en-US" dirty="0" err="1"/>
              <a:t>την</a:t>
            </a:r>
            <a:r>
              <a:rPr lang="en-US" dirty="0"/>
              <a:t> </a:t>
            </a:r>
            <a:r>
              <a:rPr lang="en-US" dirty="0" err="1"/>
              <a:t>κατάσταση</a:t>
            </a:r>
            <a:r>
              <a:rPr lang="en-US" dirty="0"/>
              <a:t> </a:t>
            </a:r>
            <a:r>
              <a:rPr lang="en-US" dirty="0" err="1"/>
              <a:t>κάθε</a:t>
            </a:r>
            <a:r>
              <a:rPr lang="en-US" dirty="0"/>
              <a:t> </a:t>
            </a:r>
            <a:r>
              <a:rPr lang="en-US" dirty="0" smtClean="0"/>
              <a:t>server </a:t>
            </a:r>
            <a:r>
              <a:rPr lang="el-GR" dirty="0" smtClean="0"/>
              <a:t>περιοδικά</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Το</a:t>
            </a:r>
            <a:r>
              <a:rPr lang="en-US" dirty="0"/>
              <a:t> Chubby </a:t>
            </a:r>
            <a:r>
              <a:rPr lang="en-US" dirty="0" err="1"/>
              <a:t>χρησιμοποιείται</a:t>
            </a:r>
            <a:r>
              <a:rPr lang="en-US" dirty="0"/>
              <a:t> </a:t>
            </a:r>
            <a:r>
              <a:rPr lang="en-US" dirty="0" err="1"/>
              <a:t>για</a:t>
            </a:r>
            <a:r>
              <a:rPr lang="en-US" dirty="0"/>
              <a:t> </a:t>
            </a:r>
            <a:r>
              <a:rPr lang="en-US" dirty="0" err="1"/>
              <a:t>την</a:t>
            </a:r>
            <a:r>
              <a:rPr lang="en-US" dirty="0"/>
              <a:t> </a:t>
            </a:r>
            <a:r>
              <a:rPr lang="en-US" dirty="0" err="1"/>
              <a:t>παρακολούθηση</a:t>
            </a:r>
            <a:r>
              <a:rPr lang="en-US" dirty="0"/>
              <a:t> </a:t>
            </a:r>
            <a:r>
              <a:rPr lang="en-US" dirty="0" err="1"/>
              <a:t>των</a:t>
            </a:r>
            <a:r>
              <a:rPr lang="en-US" dirty="0"/>
              <a:t> tablet </a:t>
            </a:r>
            <a:r>
              <a:rPr lang="en-US" dirty="0" smtClean="0"/>
              <a:t>servers</a:t>
            </a:r>
            <a:endParaRPr lang="el-GR" dirty="0" smtClean="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Κατά την έναρξη ενός </a:t>
            </a:r>
            <a:r>
              <a:rPr lang="en-US" dirty="0" smtClean="0"/>
              <a:t>Master</a:t>
            </a:r>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Lock </a:t>
            </a:r>
            <a:r>
              <a:rPr lang="el-GR" dirty="0" smtClean="0"/>
              <a:t>στο </a:t>
            </a:r>
            <a:r>
              <a:rPr lang="en-US" dirty="0" smtClean="0"/>
              <a:t>Chubby, </a:t>
            </a:r>
            <a:r>
              <a:rPr lang="en-US" dirty="0" err="1" smtClean="0"/>
              <a:t>ls</a:t>
            </a:r>
            <a:r>
              <a:rPr lang="en-US" dirty="0" smtClean="0"/>
              <a:t> </a:t>
            </a:r>
            <a:r>
              <a:rPr lang="el-GR" dirty="0" smtClean="0"/>
              <a:t>στο </a:t>
            </a:r>
            <a:r>
              <a:rPr lang="en-US" dirty="0" smtClean="0"/>
              <a:t>dir, </a:t>
            </a:r>
            <a:r>
              <a:rPr lang="el-GR" dirty="0" smtClean="0"/>
              <a:t>επικοινωνία με κάθε</a:t>
            </a:r>
            <a:r>
              <a:rPr lang="en-US" dirty="0" smtClean="0"/>
              <a:t> live server</a:t>
            </a:r>
            <a:r>
              <a:rPr lang="el-GR" dirty="0" smtClean="0"/>
              <a:t> για να βρει ποια </a:t>
            </a:r>
            <a:r>
              <a:rPr lang="en-US" dirty="0" smtClean="0"/>
              <a:t>tablets </a:t>
            </a:r>
            <a:r>
              <a:rPr lang="el-GR" dirty="0" smtClean="0"/>
              <a:t>είναι ήδη </a:t>
            </a:r>
            <a:r>
              <a:rPr lang="en-US" dirty="0" smtClean="0"/>
              <a:t>assigned, </a:t>
            </a:r>
            <a:r>
              <a:rPr lang="el-GR" dirty="0" smtClean="0"/>
              <a:t>διάβασμα του </a:t>
            </a:r>
            <a:r>
              <a:rPr lang="en-US" dirty="0" smtClean="0"/>
              <a:t>METADATA </a:t>
            </a:r>
            <a:r>
              <a:rPr lang="el-GR" dirty="0" smtClean="0"/>
              <a:t>για τα </a:t>
            </a:r>
            <a:r>
              <a:rPr lang="en-US" dirty="0" smtClean="0"/>
              <a:t>unassigned </a:t>
            </a:r>
            <a:r>
              <a:rPr lang="el-GR" dirty="0" smtClean="0"/>
              <a:t>για να δοθούν σε νέους </a:t>
            </a:r>
            <a:r>
              <a:rPr lang="en-US" dirty="0" smtClean="0"/>
              <a:t>servers.</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Ξεκίνημα </a:t>
            </a:r>
            <a:r>
              <a:rPr lang="en-US" dirty="0" smtClean="0"/>
              <a:t>Master</a:t>
            </a:r>
            <a:endParaRPr lang="el-GR" dirty="0"/>
          </a:p>
        </p:txBody>
      </p:sp>
      <p:pic>
        <p:nvPicPr>
          <p:cNvPr id="115714" name="Picture 2"/>
          <p:cNvPicPr>
            <a:picLocks noChangeAspect="1" noChangeArrowheads="1"/>
          </p:cNvPicPr>
          <p:nvPr/>
        </p:nvPicPr>
        <p:blipFill>
          <a:blip r:embed="rId2" cstate="print"/>
          <a:srcRect/>
          <a:stretch>
            <a:fillRect/>
          </a:stretch>
        </p:blipFill>
        <p:spPr bwMode="auto">
          <a:xfrm>
            <a:off x="323528" y="2204864"/>
            <a:ext cx="8436149" cy="3541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456481" y="273629"/>
            <a:ext cx="8228160" cy="1144921"/>
          </a:xfrm>
          <a:ln/>
        </p:spPr>
        <p:txBody>
          <a:bodyPr tIns="35203">
            <a:norm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Μοίρασμα των </a:t>
            </a:r>
            <a:r>
              <a:rPr lang="en-US" dirty="0" smtClean="0"/>
              <a:t>tablets</a:t>
            </a:r>
            <a:endParaRPr lang="en-US" dirty="0"/>
          </a:p>
        </p:txBody>
      </p:sp>
      <p:sp>
        <p:nvSpPr>
          <p:cNvPr id="18434"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Χρησιμοποιείται</a:t>
            </a:r>
            <a:r>
              <a:rPr lang="en-US" dirty="0"/>
              <a:t> </a:t>
            </a:r>
            <a:r>
              <a:rPr lang="en-US" dirty="0" err="1"/>
              <a:t>το</a:t>
            </a:r>
            <a:r>
              <a:rPr lang="en-US" dirty="0"/>
              <a:t> GFS </a:t>
            </a:r>
            <a:r>
              <a:rPr lang="en-US" dirty="0" err="1"/>
              <a:t>για</a:t>
            </a:r>
            <a:r>
              <a:rPr lang="en-US" dirty="0"/>
              <a:t> </a:t>
            </a:r>
            <a:r>
              <a:rPr lang="en-US" dirty="0" err="1"/>
              <a:t>την</a:t>
            </a:r>
            <a:r>
              <a:rPr lang="en-US" dirty="0"/>
              <a:t> </a:t>
            </a:r>
            <a:r>
              <a:rPr lang="en-US" dirty="0" err="1"/>
              <a:t>μόνιμη</a:t>
            </a:r>
            <a:r>
              <a:rPr lang="en-US" dirty="0"/>
              <a:t> </a:t>
            </a:r>
            <a:r>
              <a:rPr lang="en-US" dirty="0" err="1"/>
              <a:t>αποθήκευση</a:t>
            </a:r>
            <a:r>
              <a:rPr lang="en-US" dirty="0"/>
              <a:t> </a:t>
            </a:r>
            <a:r>
              <a:rPr lang="en-US" dirty="0" err="1"/>
              <a:t>των</a:t>
            </a:r>
            <a:r>
              <a:rPr lang="en-US" dirty="0"/>
              <a:t> </a:t>
            </a:r>
            <a:r>
              <a:rPr lang="en-US" dirty="0" err="1"/>
              <a:t>δεδομένων</a:t>
            </a:r>
            <a:r>
              <a:rPr lang="en-US" dirty="0"/>
              <a:t> </a:t>
            </a:r>
            <a:r>
              <a:rPr lang="en-US" dirty="0" err="1"/>
              <a:t>ενός</a:t>
            </a:r>
            <a:r>
              <a:rPr lang="en-US" dirty="0"/>
              <a:t> tablet</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Ένα</a:t>
            </a:r>
            <a:r>
              <a:rPr lang="en-US" dirty="0"/>
              <a:t> commit log </a:t>
            </a:r>
            <a:r>
              <a:rPr lang="en-US" dirty="0" err="1"/>
              <a:t>χρησιμοποιείται</a:t>
            </a:r>
            <a:r>
              <a:rPr lang="en-US" dirty="0"/>
              <a:t> </a:t>
            </a:r>
            <a:r>
              <a:rPr lang="en-US" dirty="0" err="1"/>
              <a:t>για</a:t>
            </a:r>
            <a:r>
              <a:rPr lang="en-US" dirty="0"/>
              <a:t> </a:t>
            </a:r>
            <a:r>
              <a:rPr lang="en-US" dirty="0" err="1"/>
              <a:t>τις</a:t>
            </a:r>
            <a:r>
              <a:rPr lang="en-US" dirty="0"/>
              <a:t> </a:t>
            </a:r>
            <a:r>
              <a:rPr lang="en-US" dirty="0" err="1"/>
              <a:t>ενημερώσεις</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Οι</a:t>
            </a:r>
            <a:r>
              <a:rPr lang="en-US" dirty="0"/>
              <a:t> </a:t>
            </a:r>
            <a:r>
              <a:rPr lang="el-GR" dirty="0" smtClean="0"/>
              <a:t>πιο </a:t>
            </a:r>
            <a:r>
              <a:rPr lang="en-US" dirty="0" err="1" smtClean="0"/>
              <a:t>πρόσφατες</a:t>
            </a:r>
            <a:r>
              <a:rPr lang="en-US" dirty="0" smtClean="0"/>
              <a:t> </a:t>
            </a:r>
            <a:r>
              <a:rPr lang="en-US" dirty="0" err="1"/>
              <a:t>διατηρούνται</a:t>
            </a:r>
            <a:r>
              <a:rPr lang="en-US" dirty="0"/>
              <a:t> </a:t>
            </a:r>
            <a:r>
              <a:rPr lang="en-US" dirty="0" err="1"/>
              <a:t>σε</a:t>
            </a:r>
            <a:r>
              <a:rPr lang="en-US" dirty="0"/>
              <a:t> </a:t>
            </a:r>
            <a:r>
              <a:rPr lang="en-US" dirty="0" err="1"/>
              <a:t>ένα</a:t>
            </a:r>
            <a:r>
              <a:rPr lang="en-US" dirty="0"/>
              <a:t> </a:t>
            </a:r>
            <a:r>
              <a:rPr lang="en-US" dirty="0" err="1"/>
              <a:t>memtable</a:t>
            </a:r>
            <a:r>
              <a:rPr lang="en-US" dirty="0"/>
              <a:t> </a:t>
            </a:r>
            <a:r>
              <a:rPr lang="en-US" dirty="0" err="1"/>
              <a:t>στη</a:t>
            </a:r>
            <a:r>
              <a:rPr lang="en-US" dirty="0"/>
              <a:t> </a:t>
            </a:r>
            <a:r>
              <a:rPr lang="en-US" dirty="0" err="1" smtClean="0"/>
              <a:t>μνήμη</a:t>
            </a:r>
            <a:r>
              <a:rPr lang="el-GR" dirty="0" smtClean="0"/>
              <a:t> </a:t>
            </a:r>
            <a:r>
              <a:rPr lang="en-US" dirty="0" smtClean="0"/>
              <a:t>RAM</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Ότ</a:t>
            </a:r>
            <a:r>
              <a:rPr lang="en-US" dirty="0"/>
              <a:t>αν ένα tablet ανακτάται τότε οι πληροφορίες του συγχωνεύονται με αυτές του </a:t>
            </a:r>
            <a:r>
              <a:rPr lang="en-US" dirty="0" smtClean="0"/>
              <a:t>memTable</a:t>
            </a:r>
          </a:p>
          <a:p>
            <a:pPr marL="757407"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Κάνει </a:t>
            </a:r>
            <a:r>
              <a:rPr lang="en-US" dirty="0" smtClean="0"/>
              <a:t>recovery </a:t>
            </a:r>
            <a:r>
              <a:rPr lang="el-GR" dirty="0" smtClean="0"/>
              <a:t>από το </a:t>
            </a:r>
            <a:r>
              <a:rPr lang="en-US" dirty="0" smtClean="0"/>
              <a:t>log (WAL)</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Εξυπηρέτηση αιτήσεων</a:t>
            </a:r>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979538" y="2122513"/>
            <a:ext cx="6419520" cy="362054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Εγγραφή</a:t>
            </a:r>
            <a:r>
              <a:rPr lang="en-US" dirty="0"/>
              <a:t> </a:t>
            </a:r>
            <a:r>
              <a:rPr lang="en-US" dirty="0" err="1" smtClean="0"/>
              <a:t>δε</a:t>
            </a:r>
            <a:r>
              <a:rPr lang="el-GR" dirty="0" smtClean="0"/>
              <a:t>δ</a:t>
            </a:r>
            <a:r>
              <a:rPr lang="en-US" dirty="0" err="1" smtClean="0"/>
              <a:t>ομένων</a:t>
            </a:r>
            <a:endParaRPr lang="en-US" dirty="0"/>
          </a:p>
        </p:txBody>
      </p:sp>
      <p:sp>
        <p:nvSpPr>
          <p:cNvPr id="19458"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Έλεγχος</a:t>
            </a:r>
            <a:r>
              <a:rPr lang="en-US" dirty="0"/>
              <a:t> </a:t>
            </a:r>
            <a:r>
              <a:rPr lang="en-US" dirty="0" err="1"/>
              <a:t>του</a:t>
            </a:r>
            <a:r>
              <a:rPr lang="en-US" dirty="0"/>
              <a:t> </a:t>
            </a:r>
            <a:r>
              <a:rPr lang="en-US" dirty="0" err="1"/>
              <a:t>είδους</a:t>
            </a:r>
            <a:r>
              <a:rPr lang="en-US" dirty="0"/>
              <a:t> </a:t>
            </a:r>
            <a:r>
              <a:rPr lang="en-US" dirty="0" err="1"/>
              <a:t>της</a:t>
            </a:r>
            <a:r>
              <a:rPr lang="en-US" dirty="0"/>
              <a:t> </a:t>
            </a:r>
            <a:r>
              <a:rPr lang="en-US" dirty="0" err="1"/>
              <a:t>εγγραφής</a:t>
            </a:r>
            <a:r>
              <a:rPr lang="en-US" dirty="0"/>
              <a:t> </a:t>
            </a:r>
            <a:r>
              <a:rPr lang="en-US" dirty="0" err="1"/>
              <a:t>και</a:t>
            </a:r>
            <a:r>
              <a:rPr lang="en-US" dirty="0"/>
              <a:t> </a:t>
            </a:r>
            <a:r>
              <a:rPr lang="en-US" dirty="0" err="1"/>
              <a:t>των</a:t>
            </a:r>
            <a:r>
              <a:rPr lang="en-US" dirty="0"/>
              <a:t> </a:t>
            </a:r>
            <a:r>
              <a:rPr lang="en-US" dirty="0" err="1"/>
              <a:t>δικαιωμάτων</a:t>
            </a:r>
            <a:r>
              <a:rPr lang="en-US" dirty="0"/>
              <a:t> </a:t>
            </a:r>
            <a:r>
              <a:rPr lang="en-US" dirty="0" err="1"/>
              <a:t>του</a:t>
            </a:r>
            <a:r>
              <a:rPr lang="en-US" dirty="0"/>
              <a:t> </a:t>
            </a:r>
            <a:r>
              <a:rPr lang="en-US" dirty="0" err="1"/>
              <a:t>χρήστη</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Οι</a:t>
            </a:r>
            <a:r>
              <a:rPr lang="en-US" dirty="0"/>
              <a:t> α</a:t>
            </a:r>
            <a:r>
              <a:rPr lang="en-US" dirty="0" err="1"/>
              <a:t>λλ</a:t>
            </a:r>
            <a:r>
              <a:rPr lang="en-US" dirty="0"/>
              <a:t>αγές καταγράφονται στο commit </a:t>
            </a:r>
            <a:r>
              <a:rPr lang="en-US" dirty="0" smtClean="0"/>
              <a:t>log</a:t>
            </a:r>
          </a:p>
          <a:p>
            <a:pPr marL="757407"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Για να εξασφαλίσει </a:t>
            </a:r>
            <a:r>
              <a:rPr lang="en-US" dirty="0" smtClean="0"/>
              <a:t>ACID</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Το</a:t>
            </a:r>
            <a:r>
              <a:rPr lang="en-US" dirty="0"/>
              <a:t> </a:t>
            </a:r>
            <a:r>
              <a:rPr lang="en-US" dirty="0" err="1"/>
              <a:t>memtable</a:t>
            </a:r>
            <a:r>
              <a:rPr lang="en-US" dirty="0"/>
              <a:t> </a:t>
            </a:r>
            <a:r>
              <a:rPr lang="en-US" dirty="0" err="1"/>
              <a:t>ενημερώνεται</a:t>
            </a:r>
            <a:r>
              <a:rPr lang="en-US" dirty="0"/>
              <a:t> </a:t>
            </a:r>
            <a:r>
              <a:rPr lang="en-US" dirty="0" err="1" smtClean="0"/>
              <a:t>όταν</a:t>
            </a:r>
            <a:r>
              <a:rPr lang="en-US" dirty="0" smtClean="0"/>
              <a:t> </a:t>
            </a:r>
            <a:r>
              <a:rPr lang="en-US" dirty="0" err="1"/>
              <a:t>ολοκληρωθεί</a:t>
            </a:r>
            <a:r>
              <a:rPr lang="en-US" dirty="0"/>
              <a:t> η </a:t>
            </a:r>
            <a:r>
              <a:rPr lang="en-US" dirty="0" err="1"/>
              <a:t>εγγραφή</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Παραδοχές</a:t>
            </a:r>
            <a:endParaRPr lang="el-GR" dirty="0"/>
          </a:p>
        </p:txBody>
      </p:sp>
      <p:sp>
        <p:nvSpPr>
          <p:cNvPr id="3" name="Content Placeholder 2"/>
          <p:cNvSpPr>
            <a:spLocks noGrp="1"/>
          </p:cNvSpPr>
          <p:nvPr>
            <p:ph idx="1"/>
          </p:nvPr>
        </p:nvSpPr>
        <p:spPr/>
        <p:txBody>
          <a:bodyPr>
            <a:normAutofit fontScale="92500"/>
          </a:bodyPr>
          <a:lstStyle/>
          <a:p>
            <a:r>
              <a:rPr lang="el-GR" dirty="0" smtClean="0"/>
              <a:t>Υψηλή συχνότητα βλαβών.</a:t>
            </a:r>
          </a:p>
          <a:p>
            <a:r>
              <a:rPr lang="el-GR" dirty="0" smtClean="0"/>
              <a:t>Τα αρχεία σε τέτοιου είδους συστήματα είναι μεγάλα </a:t>
            </a:r>
            <a:r>
              <a:rPr lang="en-US" dirty="0" smtClean="0"/>
              <a:t>datasets </a:t>
            </a:r>
            <a:r>
              <a:rPr lang="el-GR" dirty="0" smtClean="0"/>
              <a:t>σε </a:t>
            </a:r>
            <a:r>
              <a:rPr lang="en-US" dirty="0" smtClean="0"/>
              <a:t>GB</a:t>
            </a:r>
            <a:endParaRPr lang="el-GR" dirty="0" smtClean="0"/>
          </a:p>
          <a:p>
            <a:r>
              <a:rPr lang="en-US" dirty="0" smtClean="0"/>
              <a:t>2 </a:t>
            </a:r>
            <a:r>
              <a:rPr lang="el-GR" dirty="0" smtClean="0"/>
              <a:t>ειδών</a:t>
            </a:r>
            <a:r>
              <a:rPr lang="en-US" dirty="0" smtClean="0"/>
              <a:t> reads: </a:t>
            </a:r>
            <a:r>
              <a:rPr lang="el-GR" dirty="0" smtClean="0"/>
              <a:t>μεγάλα σειριακά </a:t>
            </a:r>
            <a:r>
              <a:rPr lang="en-US" dirty="0" smtClean="0"/>
              <a:t>reads </a:t>
            </a:r>
            <a:r>
              <a:rPr lang="el-GR" dirty="0" smtClean="0"/>
              <a:t>ή μικρά </a:t>
            </a:r>
            <a:r>
              <a:rPr lang="en-US" dirty="0" smtClean="0"/>
              <a:t>random reads</a:t>
            </a:r>
            <a:endParaRPr lang="el-GR" dirty="0" smtClean="0"/>
          </a:p>
          <a:p>
            <a:r>
              <a:rPr lang="el-GR" dirty="0" smtClean="0"/>
              <a:t>Τα περισσότερα αρχεία τροποποιούνται µε προσάρτηση(</a:t>
            </a:r>
            <a:r>
              <a:rPr lang="el-GR" dirty="0" err="1" smtClean="0"/>
              <a:t>append</a:t>
            </a:r>
            <a:r>
              <a:rPr lang="el-GR" dirty="0" smtClean="0"/>
              <a:t>).</a:t>
            </a:r>
          </a:p>
          <a:p>
            <a:r>
              <a:rPr lang="el-GR" dirty="0" smtClean="0"/>
              <a:t>Ειδικός </a:t>
            </a:r>
            <a:r>
              <a:rPr lang="el-GR" dirty="0" err="1" smtClean="0"/>
              <a:t>χειρισµός</a:t>
            </a:r>
            <a:r>
              <a:rPr lang="el-GR" dirty="0" smtClean="0"/>
              <a:t> για παράλληλο </a:t>
            </a:r>
            <a:r>
              <a:rPr lang="el-GR" dirty="0" err="1" smtClean="0"/>
              <a:t>append</a:t>
            </a:r>
            <a:r>
              <a:rPr lang="el-GR" dirty="0" smtClean="0"/>
              <a:t>.</a:t>
            </a:r>
            <a:endParaRPr lang="en-US" dirty="0" smtClean="0"/>
          </a:p>
          <a:p>
            <a:r>
              <a:rPr lang="el-GR" dirty="0" smtClean="0"/>
              <a:t>Ταιριάζουν για </a:t>
            </a:r>
            <a:r>
              <a:rPr lang="en-US" dirty="0" smtClean="0"/>
              <a:t>data analytics</a:t>
            </a:r>
            <a:endParaRPr lang="el-GR" dirty="0" smtClean="0"/>
          </a:p>
          <a:p>
            <a:pPr lvl="1"/>
            <a:r>
              <a:rPr lang="el-GR" dirty="0" smtClean="0"/>
              <a:t>Συνήθως µ</a:t>
            </a:r>
            <a:r>
              <a:rPr lang="el-GR" dirty="0" err="1" smtClean="0"/>
              <a:t>εγάλα</a:t>
            </a:r>
            <a:r>
              <a:rPr lang="el-GR" dirty="0" smtClean="0"/>
              <a:t> αρχεία.</a:t>
            </a:r>
          </a:p>
          <a:p>
            <a:pPr lvl="1"/>
            <a:r>
              <a:rPr lang="el-GR" dirty="0" smtClean="0"/>
              <a:t>Το υψηλό bandwidth προτιµάται από το χαµηλό latency.</a:t>
            </a:r>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Εγγραφή</a:t>
            </a:r>
            <a:r>
              <a:rPr lang="en-US" dirty="0"/>
              <a:t> </a:t>
            </a:r>
            <a:r>
              <a:rPr lang="en-US" dirty="0" err="1" smtClean="0"/>
              <a:t>δε</a:t>
            </a:r>
            <a:r>
              <a:rPr lang="el-GR" dirty="0" smtClean="0"/>
              <a:t>δ</a:t>
            </a:r>
            <a:r>
              <a:rPr lang="en-US" dirty="0" err="1" smtClean="0"/>
              <a:t>ομένων</a:t>
            </a:r>
            <a:endParaRPr lang="en-US" dirty="0"/>
          </a:p>
        </p:txBody>
      </p:sp>
      <p:sp>
        <p:nvSpPr>
          <p:cNvPr id="4" name="Rounded Rectangle 3"/>
          <p:cNvSpPr/>
          <p:nvPr/>
        </p:nvSpPr>
        <p:spPr>
          <a:xfrm>
            <a:off x="3729594"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5" name="Rounded Rectangle 4"/>
          <p:cNvSpPr/>
          <p:nvPr/>
        </p:nvSpPr>
        <p:spPr>
          <a:xfrm>
            <a:off x="4960802"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6" name="Rounded Rectangle 5"/>
          <p:cNvSpPr/>
          <p:nvPr/>
        </p:nvSpPr>
        <p:spPr>
          <a:xfrm>
            <a:off x="6192011"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7" name="Rounded Rectangle 6"/>
          <p:cNvSpPr/>
          <p:nvPr/>
        </p:nvSpPr>
        <p:spPr>
          <a:xfrm>
            <a:off x="1007974" y="3364192"/>
            <a:ext cx="1814413" cy="20738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Commit Log</a:t>
            </a:r>
            <a:endParaRPr lang="el-GR" dirty="0"/>
          </a:p>
        </p:txBody>
      </p:sp>
      <p:sp>
        <p:nvSpPr>
          <p:cNvPr id="8" name="Rounded Rectangle 7"/>
          <p:cNvSpPr/>
          <p:nvPr/>
        </p:nvSpPr>
        <p:spPr>
          <a:xfrm>
            <a:off x="3794394" y="2456890"/>
            <a:ext cx="2656819" cy="648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memtable</a:t>
            </a:r>
            <a:endParaRPr lang="el-GR" dirty="0"/>
          </a:p>
        </p:txBody>
      </p:sp>
      <p:sp>
        <p:nvSpPr>
          <p:cNvPr id="9" name="Rectangle 8"/>
          <p:cNvSpPr/>
          <p:nvPr/>
        </p:nvSpPr>
        <p:spPr>
          <a:xfrm>
            <a:off x="1591179" y="2392083"/>
            <a:ext cx="1296009" cy="388844"/>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write</a:t>
            </a:r>
            <a:endParaRPr lang="el-GR" dirty="0"/>
          </a:p>
        </p:txBody>
      </p:sp>
      <p:cxnSp>
        <p:nvCxnSpPr>
          <p:cNvPr id="11" name="Straight Arrow Connector 10"/>
          <p:cNvCxnSpPr>
            <a:stCxn id="9" idx="2"/>
            <a:endCxn id="7" idx="0"/>
          </p:cNvCxnSpPr>
          <p:nvPr/>
        </p:nvCxnSpPr>
        <p:spPr>
          <a:xfrm rot="5400000">
            <a:off x="1785550" y="2910559"/>
            <a:ext cx="583265" cy="3240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9" idx="3"/>
            <a:endCxn id="8" idx="1"/>
          </p:cNvCxnSpPr>
          <p:nvPr/>
        </p:nvCxnSpPr>
        <p:spPr>
          <a:xfrm>
            <a:off x="2887188" y="2586505"/>
            <a:ext cx="907206" cy="1944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par>
                                <p:cTn id="13" presetID="3" presetClass="entr" presetSubtype="1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linds(horizontal)">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Συμπύκνωση</a:t>
            </a:r>
            <a:r>
              <a:rPr lang="en-US" dirty="0" smtClean="0"/>
              <a:t> (compaction)</a:t>
            </a:r>
            <a:endParaRPr lang="en-US" dirty="0"/>
          </a:p>
        </p:txBody>
      </p:sp>
      <p:sp>
        <p:nvSpPr>
          <p:cNvPr id="21506"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Όταν</a:t>
            </a:r>
            <a:r>
              <a:rPr lang="en-US" dirty="0"/>
              <a:t> </a:t>
            </a:r>
            <a:r>
              <a:rPr lang="en-US" dirty="0" err="1"/>
              <a:t>το</a:t>
            </a:r>
            <a:r>
              <a:rPr lang="en-US" dirty="0"/>
              <a:t> </a:t>
            </a:r>
            <a:r>
              <a:rPr lang="en-US" dirty="0" err="1"/>
              <a:t>memtable</a:t>
            </a:r>
            <a:r>
              <a:rPr lang="en-US" dirty="0"/>
              <a:t> </a:t>
            </a:r>
            <a:r>
              <a:rPr lang="en-US" dirty="0" err="1"/>
              <a:t>μεγαλώσει</a:t>
            </a:r>
            <a:r>
              <a:rPr lang="en-US" dirty="0"/>
              <a:t> </a:t>
            </a:r>
            <a:r>
              <a:rPr lang="en-US" dirty="0" err="1"/>
              <a:t>αρκετά</a:t>
            </a:r>
            <a:r>
              <a:rPr lang="en-US" dirty="0"/>
              <a:t>:</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Minor  compaction</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Σταματάει</a:t>
            </a:r>
            <a:r>
              <a:rPr lang="en-US" dirty="0" smtClean="0"/>
              <a:t> </a:t>
            </a:r>
            <a:r>
              <a:rPr lang="en-US" dirty="0" err="1"/>
              <a:t>να</a:t>
            </a:r>
            <a:r>
              <a:rPr lang="en-US" dirty="0"/>
              <a:t> </a:t>
            </a:r>
            <a:r>
              <a:rPr lang="en-US" dirty="0" err="1"/>
              <a:t>χρησιμοποιείται</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Δημιουργείται</a:t>
            </a:r>
            <a:r>
              <a:rPr lang="en-US" dirty="0"/>
              <a:t> </a:t>
            </a:r>
            <a:r>
              <a:rPr lang="en-US" dirty="0" err="1"/>
              <a:t>ένα</a:t>
            </a:r>
            <a:r>
              <a:rPr lang="en-US" dirty="0"/>
              <a:t> </a:t>
            </a:r>
            <a:r>
              <a:rPr lang="en-US" dirty="0" err="1"/>
              <a:t>νέο</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Το</a:t>
            </a:r>
            <a:r>
              <a:rPr lang="en-US" dirty="0"/>
              <a:t> </a:t>
            </a:r>
            <a:r>
              <a:rPr lang="en-US" dirty="0" err="1"/>
              <a:t>αρχικό</a:t>
            </a:r>
            <a:r>
              <a:rPr lang="en-US" dirty="0"/>
              <a:t> </a:t>
            </a:r>
            <a:r>
              <a:rPr lang="en-US" dirty="0" err="1"/>
              <a:t>εγγράφεται</a:t>
            </a:r>
            <a:r>
              <a:rPr lang="en-US" dirty="0"/>
              <a:t> </a:t>
            </a:r>
            <a:r>
              <a:rPr lang="en-US" dirty="0" err="1"/>
              <a:t>ως</a:t>
            </a:r>
            <a:r>
              <a:rPr lang="en-US" dirty="0"/>
              <a:t> </a:t>
            </a:r>
            <a:r>
              <a:rPr lang="en-US" dirty="0" err="1"/>
              <a:t>SSTable</a:t>
            </a:r>
            <a:r>
              <a:rPr lang="en-US" dirty="0"/>
              <a:t> </a:t>
            </a:r>
            <a:r>
              <a:rPr lang="en-US" dirty="0" err="1"/>
              <a:t>στο</a:t>
            </a:r>
            <a:r>
              <a:rPr lang="en-US" dirty="0"/>
              <a:t> GFS</a:t>
            </a:r>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Major compaction: </a:t>
            </a:r>
            <a:r>
              <a:rPr lang="el-GR" dirty="0" smtClean="0"/>
              <a:t>π</a:t>
            </a:r>
            <a:r>
              <a:rPr lang="en-US" dirty="0" err="1" smtClean="0"/>
              <a:t>εριοδικά</a:t>
            </a:r>
            <a:r>
              <a:rPr lang="en-US" dirty="0" smtClean="0"/>
              <a:t> </a:t>
            </a:r>
            <a:r>
              <a:rPr lang="en-US" dirty="0" err="1"/>
              <a:t>τα</a:t>
            </a:r>
            <a:r>
              <a:rPr lang="en-US" dirty="0"/>
              <a:t> </a:t>
            </a:r>
            <a:r>
              <a:rPr lang="en-US" dirty="0" err="1"/>
              <a:t>SSTables</a:t>
            </a:r>
            <a:r>
              <a:rPr lang="en-US" dirty="0"/>
              <a:t> </a:t>
            </a:r>
            <a:r>
              <a:rPr lang="en-US" dirty="0" err="1" smtClean="0"/>
              <a:t>συγχωνευονται</a:t>
            </a:r>
            <a:endParaRPr lang="el-GR" dirty="0" smtClean="0"/>
          </a:p>
          <a:p>
            <a:pPr marL="757408"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Αποφεύγεται η δημιουργία πολλών αρχείων από πολλά </a:t>
            </a:r>
            <a:r>
              <a:rPr lang="en-US" dirty="0" smtClean="0"/>
              <a:t>minor compactions</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Συμπύκνωση</a:t>
            </a:r>
            <a:endParaRPr lang="en-US" dirty="0"/>
          </a:p>
        </p:txBody>
      </p:sp>
      <p:sp>
        <p:nvSpPr>
          <p:cNvPr id="4" name="Rounded Rectangle 3"/>
          <p:cNvSpPr/>
          <p:nvPr/>
        </p:nvSpPr>
        <p:spPr>
          <a:xfrm>
            <a:off x="3729594"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5" name="Rounded Rectangle 4"/>
          <p:cNvSpPr/>
          <p:nvPr/>
        </p:nvSpPr>
        <p:spPr>
          <a:xfrm>
            <a:off x="4960802"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6" name="Rounded Rectangle 5"/>
          <p:cNvSpPr/>
          <p:nvPr/>
        </p:nvSpPr>
        <p:spPr>
          <a:xfrm>
            <a:off x="6192011"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7" name="Rounded Rectangle 6"/>
          <p:cNvSpPr/>
          <p:nvPr/>
        </p:nvSpPr>
        <p:spPr>
          <a:xfrm>
            <a:off x="1007974" y="3364192"/>
            <a:ext cx="1814413" cy="20738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Commit Log</a:t>
            </a:r>
            <a:endParaRPr lang="el-GR" dirty="0"/>
          </a:p>
        </p:txBody>
      </p:sp>
      <p:sp>
        <p:nvSpPr>
          <p:cNvPr id="8" name="Rounded Rectangle 7"/>
          <p:cNvSpPr/>
          <p:nvPr/>
        </p:nvSpPr>
        <p:spPr>
          <a:xfrm>
            <a:off x="3794394" y="2456890"/>
            <a:ext cx="2656819" cy="648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memtable</a:t>
            </a:r>
            <a:endParaRPr lang="el-GR" dirty="0"/>
          </a:p>
        </p:txBody>
      </p:sp>
      <p:sp>
        <p:nvSpPr>
          <p:cNvPr id="9" name="Rectangle 8"/>
          <p:cNvSpPr/>
          <p:nvPr/>
        </p:nvSpPr>
        <p:spPr>
          <a:xfrm>
            <a:off x="1591179" y="2392083"/>
            <a:ext cx="1296009" cy="388844"/>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write</a:t>
            </a:r>
            <a:endParaRPr lang="el-GR" dirty="0"/>
          </a:p>
        </p:txBody>
      </p:sp>
      <p:cxnSp>
        <p:nvCxnSpPr>
          <p:cNvPr id="11" name="Straight Arrow Connector 10"/>
          <p:cNvCxnSpPr>
            <a:stCxn id="9" idx="2"/>
            <a:endCxn id="7" idx="0"/>
          </p:cNvCxnSpPr>
          <p:nvPr/>
        </p:nvCxnSpPr>
        <p:spPr>
          <a:xfrm rot="5400000">
            <a:off x="1785550" y="2910559"/>
            <a:ext cx="583265" cy="3240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9" idx="3"/>
            <a:endCxn id="8" idx="1"/>
          </p:cNvCxnSpPr>
          <p:nvPr/>
        </p:nvCxnSpPr>
        <p:spPr>
          <a:xfrm>
            <a:off x="2887188" y="2586505"/>
            <a:ext cx="907206" cy="1944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7423219"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cxnSp>
        <p:nvCxnSpPr>
          <p:cNvPr id="14" name="Straight Arrow Connector 13"/>
          <p:cNvCxnSpPr>
            <a:stCxn id="8" idx="2"/>
            <a:endCxn id="12" idx="0"/>
          </p:cNvCxnSpPr>
          <p:nvPr/>
        </p:nvCxnSpPr>
        <p:spPr>
          <a:xfrm rot="16200000" flipH="1">
            <a:off x="5965148" y="2262619"/>
            <a:ext cx="1166531" cy="28512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Rounded Rectangle 12"/>
          <p:cNvSpPr/>
          <p:nvPr/>
        </p:nvSpPr>
        <p:spPr>
          <a:xfrm>
            <a:off x="5608807"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16" name="15 - TextBox"/>
          <p:cNvSpPr txBox="1"/>
          <p:nvPr/>
        </p:nvSpPr>
        <p:spPr>
          <a:xfrm>
            <a:off x="6662159" y="3307489"/>
            <a:ext cx="2090160" cy="360755"/>
          </a:xfrm>
          <a:prstGeom prst="rect">
            <a:avLst/>
          </a:prstGeom>
          <a:noFill/>
        </p:spPr>
        <p:txBody>
          <a:bodyPr wrap="square" lIns="82945" tIns="41473" rIns="82945" bIns="41473" rtlCol="0">
            <a:spAutoFit/>
          </a:bodyPr>
          <a:lstStyle/>
          <a:p>
            <a:r>
              <a:rPr lang="en-US" dirty="0" smtClean="0"/>
              <a:t>Minor Compaction</a:t>
            </a:r>
            <a:endParaRPr lang="el-GR" dirty="0"/>
          </a:p>
        </p:txBody>
      </p:sp>
      <p:sp>
        <p:nvSpPr>
          <p:cNvPr id="17" name="16 - TextBox"/>
          <p:cNvSpPr txBox="1"/>
          <p:nvPr/>
        </p:nvSpPr>
        <p:spPr>
          <a:xfrm>
            <a:off x="6596842" y="3233027"/>
            <a:ext cx="2351430" cy="360755"/>
          </a:xfrm>
          <a:prstGeom prst="rect">
            <a:avLst/>
          </a:prstGeom>
          <a:noFill/>
        </p:spPr>
        <p:txBody>
          <a:bodyPr wrap="square" lIns="82945" tIns="41473" rIns="82945" bIns="41473" rtlCol="0">
            <a:spAutoFit/>
          </a:bodyPr>
          <a:lstStyle/>
          <a:p>
            <a:r>
              <a:rPr lang="en-US" b="1" dirty="0" smtClean="0"/>
              <a:t>Major Compaction</a:t>
            </a:r>
            <a:endParaRPr lang="el-GR" b="1" dirty="0"/>
          </a:p>
        </p:txBody>
      </p:sp>
    </p:spTree>
  </p:cSld>
  <p:clrMapOvr>
    <a:masterClrMapping/>
  </p:clrMapOvr>
  <p:transition spd="med"/>
  <p:timing>
    <p:tnLst>
      <p:par>
        <p:cTn id="1" dur="indefinite" restart="never" nodeType="tmRoot">
          <p:childTnLst>
            <p:seq concurrent="1" nextAc="seek">
              <p:cTn id="2" dur="0"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15"/>
                                        </p:tgtEl>
                                      </p:cBhvr>
                                    </p:animEffect>
                                    <p:set>
                                      <p:cBhvr>
                                        <p:cTn id="10" dur="1" fill="hold">
                                          <p:stCondLst>
                                            <p:cond delay="499"/>
                                          </p:stCondLst>
                                        </p:cTn>
                                        <p:tgtEl>
                                          <p:spTgt spid="15"/>
                                        </p:tgtEl>
                                        <p:attrNameLst>
                                          <p:attrName>style.visibility</p:attrName>
                                        </p:attrNameLst>
                                      </p:cBhvr>
                                      <p:to>
                                        <p:strVal val="hidden"/>
                                      </p:to>
                                    </p:set>
                                  </p:childTnLst>
                                </p:cTn>
                              </p:par>
                              <p:par>
                                <p:cTn id="11" presetID="3" presetClass="exit" presetSubtype="10" fill="hold" nodeType="withEffect">
                                  <p:stCondLst>
                                    <p:cond delay="0"/>
                                  </p:stCondLst>
                                  <p:childTnLst>
                                    <p:animEffect transition="out" filter="blinds(horizontal)">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par>
                                <p:cTn id="14" presetID="3" presetClass="entr" presetSubtype="10"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linds(horizontal)">
                                      <p:cBhvr>
                                        <p:cTn id="16" dur="500"/>
                                        <p:tgtEl>
                                          <p:spTgt spid="14"/>
                                        </p:tgtEl>
                                      </p:cBhvr>
                                    </p:animEffec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horizontal)">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nodeType="clickEffect">
                                  <p:stCondLst>
                                    <p:cond delay="0"/>
                                  </p:stCondLst>
                                  <p:childTnLst>
                                    <p:animEffect transition="out" filter="blinds(horizontal)">
                                      <p:cBhvr>
                                        <p:cTn id="27" dur="500"/>
                                        <p:tgtEl>
                                          <p:spTgt spid="14"/>
                                        </p:tgtEl>
                                      </p:cBhvr>
                                    </p:animEffect>
                                    <p:set>
                                      <p:cBhvr>
                                        <p:cTn id="28" dur="1" fill="hold">
                                          <p:stCondLst>
                                            <p:cond delay="499"/>
                                          </p:stCondLst>
                                        </p:cTn>
                                        <p:tgtEl>
                                          <p:spTgt spid="14"/>
                                        </p:tgtEl>
                                        <p:attrNameLst>
                                          <p:attrName>style.visibility</p:attrName>
                                        </p:attrNameLst>
                                      </p:cBhvr>
                                      <p:to>
                                        <p:strVal val="hidden"/>
                                      </p:to>
                                    </p:set>
                                  </p:childTnLst>
                                </p:cTn>
                              </p:par>
                              <p:par>
                                <p:cTn id="29" presetID="3" presetClass="exit" presetSubtype="10" fill="hold" grpId="1" nodeType="withEffect">
                                  <p:stCondLst>
                                    <p:cond delay="0"/>
                                  </p:stCondLst>
                                  <p:childTnLst>
                                    <p:animEffect transition="out" filter="blinds(horizontal)">
                                      <p:cBhvr>
                                        <p:cTn id="30" dur="500"/>
                                        <p:tgtEl>
                                          <p:spTgt spid="16"/>
                                        </p:tgtEl>
                                      </p:cBhvr>
                                    </p:animEffect>
                                    <p:set>
                                      <p:cBhvr>
                                        <p:cTn id="31" dur="1" fill="hold">
                                          <p:stCondLst>
                                            <p:cond delay="499"/>
                                          </p:stCondLst>
                                        </p:cTn>
                                        <p:tgtEl>
                                          <p:spTgt spid="1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3" presetClass="exit" presetSubtype="10" fill="hold" grpId="0" nodeType="clickEffect">
                                  <p:stCondLst>
                                    <p:cond delay="0"/>
                                  </p:stCondLst>
                                  <p:childTnLst>
                                    <p:animEffect transition="out" filter="blinds(horizontal)">
                                      <p:cBhvr>
                                        <p:cTn id="35" dur="500"/>
                                        <p:tgtEl>
                                          <p:spTgt spid="4"/>
                                        </p:tgtEl>
                                      </p:cBhvr>
                                    </p:animEffect>
                                    <p:set>
                                      <p:cBhvr>
                                        <p:cTn id="36" dur="1" fill="hold">
                                          <p:stCondLst>
                                            <p:cond delay="499"/>
                                          </p:stCondLst>
                                        </p:cTn>
                                        <p:tgtEl>
                                          <p:spTgt spid="4"/>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3" presetClass="exit" presetSubtype="10" fill="hold" grpId="0" nodeType="withEffect">
                                  <p:stCondLst>
                                    <p:cond delay="0"/>
                                  </p:stCondLst>
                                  <p:childTnLst>
                                    <p:animEffect transition="out" filter="blinds(horizontal)">
                                      <p:cBhvr>
                                        <p:cTn id="40" dur="500"/>
                                        <p:tgtEl>
                                          <p:spTgt spid="5"/>
                                        </p:tgtEl>
                                      </p:cBhvr>
                                    </p:animEffect>
                                    <p:set>
                                      <p:cBhvr>
                                        <p:cTn id="41" dur="1" fill="hold">
                                          <p:stCondLst>
                                            <p:cond delay="499"/>
                                          </p:stCondLst>
                                        </p:cTn>
                                        <p:tgtEl>
                                          <p:spTgt spid="5"/>
                                        </p:tgtEl>
                                        <p:attrNameLst>
                                          <p:attrName>style.visibility</p:attrName>
                                        </p:attrNameLst>
                                      </p:cBhvr>
                                      <p:to>
                                        <p:strVal val="hidden"/>
                                      </p:to>
                                    </p:set>
                                  </p:childTnLst>
                                </p:cTn>
                              </p:par>
                              <p:par>
                                <p:cTn id="42" presetID="3" presetClass="exit" presetSubtype="10" fill="hold" grpId="0" nodeType="withEffect">
                                  <p:stCondLst>
                                    <p:cond delay="0"/>
                                  </p:stCondLst>
                                  <p:childTnLst>
                                    <p:animEffect transition="out" filter="blinds(horizontal)">
                                      <p:cBhvr>
                                        <p:cTn id="43" dur="500"/>
                                        <p:tgtEl>
                                          <p:spTgt spid="6"/>
                                        </p:tgtEl>
                                      </p:cBhvr>
                                    </p:animEffect>
                                    <p:set>
                                      <p:cBhvr>
                                        <p:cTn id="44" dur="1" fill="hold">
                                          <p:stCondLst>
                                            <p:cond delay="499"/>
                                          </p:stCondLst>
                                        </p:cTn>
                                        <p:tgtEl>
                                          <p:spTgt spid="6"/>
                                        </p:tgtEl>
                                        <p:attrNameLst>
                                          <p:attrName>style.visibility</p:attrName>
                                        </p:attrNameLst>
                                      </p:cBhvr>
                                      <p:to>
                                        <p:strVal val="hidden"/>
                                      </p:to>
                                    </p:set>
                                  </p:childTnLst>
                                </p:cTn>
                              </p:par>
                              <p:par>
                                <p:cTn id="45" presetID="3" presetClass="exit" presetSubtype="10" fill="hold" grpId="1" nodeType="withEffect">
                                  <p:stCondLst>
                                    <p:cond delay="0"/>
                                  </p:stCondLst>
                                  <p:childTnLst>
                                    <p:animEffect transition="out" filter="blinds(horizontal)">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linds(horizontal)">
                                      <p:cBhvr>
                                        <p:cTn id="52" dur="500"/>
                                        <p:tgtEl>
                                          <p:spTgt spid="13"/>
                                        </p:tgtEl>
                                      </p:cBhvr>
                                    </p:animEffect>
                                  </p:childTnLst>
                                </p:cTn>
                              </p:par>
                              <p:par>
                                <p:cTn id="53" presetID="3" presetClass="exit" presetSubtype="10" fill="hold" grpId="1" nodeType="withEffect">
                                  <p:stCondLst>
                                    <p:cond delay="0"/>
                                  </p:stCondLst>
                                  <p:childTnLst>
                                    <p:animEffect transition="out" filter="blinds(horizontal)">
                                      <p:cBhvr>
                                        <p:cTn id="54" dur="500"/>
                                        <p:tgtEl>
                                          <p:spTgt spid="13"/>
                                        </p:tgtEl>
                                      </p:cBhvr>
                                    </p:animEffect>
                                    <p:set>
                                      <p:cBhvr>
                                        <p:cTn id="55" dur="1" fill="hold">
                                          <p:stCondLst>
                                            <p:cond delay="499"/>
                                          </p:stCondLst>
                                        </p:cTn>
                                        <p:tgtEl>
                                          <p:spTgt spid="13"/>
                                        </p:tgtEl>
                                        <p:attrNameLst>
                                          <p:attrName>style.visibility</p:attrName>
                                        </p:attrNameLst>
                                      </p:cBhvr>
                                      <p:to>
                                        <p:strVal val="hidden"/>
                                      </p:to>
                                    </p:set>
                                  </p:childTnLst>
                                </p:cTn>
                              </p:par>
                              <p:par>
                                <p:cTn id="56" presetID="3" presetClass="entr" presetSubtype="10" fill="hold" grpId="2" nodeType="with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blinds(horizontal)">
                                      <p:cBhvr>
                                        <p:cTn id="5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9" grpId="0" animBg="1"/>
      <p:bldP spid="12" grpId="0" animBg="1"/>
      <p:bldP spid="12" grpId="1" animBg="1"/>
      <p:bldP spid="13" grpId="0" animBg="1"/>
      <p:bldP spid="13" grpId="1" animBg="1"/>
      <p:bldP spid="13" grpId="2" animBg="1"/>
      <p:bldP spid="16" grpId="0"/>
      <p:bldP spid="16" grpId="1"/>
      <p:bldP spid="1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Ανάγνωση</a:t>
            </a:r>
            <a:r>
              <a:rPr lang="en-US" dirty="0"/>
              <a:t> </a:t>
            </a:r>
            <a:r>
              <a:rPr lang="en-US" dirty="0" err="1"/>
              <a:t>δεδομένων</a:t>
            </a:r>
            <a:endParaRPr lang="en-US" dirty="0"/>
          </a:p>
        </p:txBody>
      </p:sp>
      <p:sp>
        <p:nvSpPr>
          <p:cNvPr id="20482"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Έλεγχος</a:t>
            </a:r>
            <a:r>
              <a:rPr lang="en-US" dirty="0"/>
              <a:t> </a:t>
            </a:r>
            <a:r>
              <a:rPr lang="en-US" dirty="0" err="1"/>
              <a:t>του</a:t>
            </a:r>
            <a:r>
              <a:rPr lang="en-US" dirty="0"/>
              <a:t> </a:t>
            </a:r>
            <a:r>
              <a:rPr lang="en-US" dirty="0" err="1"/>
              <a:t>είδους</a:t>
            </a:r>
            <a:r>
              <a:rPr lang="en-US" dirty="0"/>
              <a:t> </a:t>
            </a:r>
            <a:r>
              <a:rPr lang="en-US" dirty="0" err="1"/>
              <a:t>της</a:t>
            </a:r>
            <a:r>
              <a:rPr lang="en-US" dirty="0"/>
              <a:t> </a:t>
            </a:r>
            <a:r>
              <a:rPr lang="en-US" dirty="0" err="1"/>
              <a:t>ανάγνωσης</a:t>
            </a:r>
            <a:r>
              <a:rPr lang="en-US" dirty="0"/>
              <a:t> </a:t>
            </a:r>
            <a:r>
              <a:rPr lang="en-US" dirty="0" err="1"/>
              <a:t>και</a:t>
            </a:r>
            <a:r>
              <a:rPr lang="en-US" dirty="0"/>
              <a:t> </a:t>
            </a:r>
            <a:r>
              <a:rPr lang="en-US" dirty="0" err="1"/>
              <a:t>των</a:t>
            </a:r>
            <a:r>
              <a:rPr lang="en-US" dirty="0"/>
              <a:t> </a:t>
            </a:r>
            <a:r>
              <a:rPr lang="en-US" dirty="0" err="1"/>
              <a:t>δικαιωμάτων</a:t>
            </a:r>
            <a:r>
              <a:rPr lang="en-US" dirty="0"/>
              <a:t> </a:t>
            </a:r>
            <a:r>
              <a:rPr lang="en-US" dirty="0" err="1"/>
              <a:t>του</a:t>
            </a:r>
            <a:r>
              <a:rPr lang="en-US" dirty="0"/>
              <a:t> </a:t>
            </a:r>
            <a:r>
              <a:rPr lang="en-US" dirty="0" err="1"/>
              <a:t>χρήστη</a:t>
            </a:r>
            <a:endParaRPr lang="en-US" dirty="0"/>
          </a:p>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Η </a:t>
            </a:r>
            <a:r>
              <a:rPr lang="en-US" dirty="0" err="1"/>
              <a:t>ανάγνωση</a:t>
            </a:r>
            <a:r>
              <a:rPr lang="en-US" dirty="0"/>
              <a:t> </a:t>
            </a:r>
            <a:r>
              <a:rPr lang="en-US" dirty="0" err="1"/>
              <a:t>πραγματοποιείται</a:t>
            </a:r>
            <a:r>
              <a:rPr lang="en-US" dirty="0"/>
              <a:t> </a:t>
            </a:r>
            <a:r>
              <a:rPr lang="en-US" dirty="0" err="1"/>
              <a:t>σε</a:t>
            </a:r>
            <a:r>
              <a:rPr lang="en-US" dirty="0"/>
              <a:t> </a:t>
            </a:r>
            <a:r>
              <a:rPr lang="en-US" dirty="0" err="1"/>
              <a:t>συνδιασμένα</a:t>
            </a:r>
            <a:r>
              <a:rPr lang="en-US" dirty="0"/>
              <a:t> </a:t>
            </a:r>
            <a:r>
              <a:rPr lang="en-US" dirty="0" err="1"/>
              <a:t>δεδομένα</a:t>
            </a:r>
            <a:r>
              <a:rPr lang="en-US" dirty="0"/>
              <a:t> </a:t>
            </a:r>
            <a:r>
              <a:rPr lang="en-US" dirty="0" err="1"/>
              <a:t>από</a:t>
            </a:r>
            <a:r>
              <a:rPr lang="en-US" dirty="0"/>
              <a:t> </a:t>
            </a:r>
            <a:r>
              <a:rPr lang="en-US" dirty="0" err="1"/>
              <a:t>το</a:t>
            </a:r>
            <a:r>
              <a:rPr lang="en-US" dirty="0"/>
              <a:t> </a:t>
            </a:r>
            <a:r>
              <a:rPr lang="en-US" dirty="0" err="1"/>
              <a:t>SSTable</a:t>
            </a:r>
            <a:r>
              <a:rPr lang="en-US" dirty="0"/>
              <a:t> </a:t>
            </a:r>
            <a:r>
              <a:rPr lang="en-US" dirty="0" err="1"/>
              <a:t>και</a:t>
            </a:r>
            <a:r>
              <a:rPr lang="en-US" dirty="0"/>
              <a:t> </a:t>
            </a:r>
            <a:r>
              <a:rPr lang="en-US" dirty="0" err="1"/>
              <a:t>του</a:t>
            </a:r>
            <a:r>
              <a:rPr lang="en-US" dirty="0"/>
              <a:t> </a:t>
            </a:r>
            <a:r>
              <a:rPr lang="en-US" dirty="0" err="1"/>
              <a:t>memtable</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Ανάγνωση</a:t>
            </a:r>
            <a:r>
              <a:rPr lang="en-US" dirty="0" smtClean="0"/>
              <a:t> </a:t>
            </a:r>
            <a:r>
              <a:rPr lang="en-US" dirty="0" err="1" smtClean="0"/>
              <a:t>δε</a:t>
            </a:r>
            <a:r>
              <a:rPr lang="el-GR" dirty="0" smtClean="0"/>
              <a:t>δ</a:t>
            </a:r>
            <a:r>
              <a:rPr lang="en-US" dirty="0" err="1" smtClean="0"/>
              <a:t>ομένων</a:t>
            </a:r>
            <a:endParaRPr lang="en-US" dirty="0"/>
          </a:p>
        </p:txBody>
      </p:sp>
      <p:sp>
        <p:nvSpPr>
          <p:cNvPr id="4" name="Rounded Rectangle 3"/>
          <p:cNvSpPr/>
          <p:nvPr/>
        </p:nvSpPr>
        <p:spPr>
          <a:xfrm>
            <a:off x="3729594"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5" name="Rounded Rectangle 4"/>
          <p:cNvSpPr/>
          <p:nvPr/>
        </p:nvSpPr>
        <p:spPr>
          <a:xfrm>
            <a:off x="4960802"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6" name="Rounded Rectangle 5"/>
          <p:cNvSpPr/>
          <p:nvPr/>
        </p:nvSpPr>
        <p:spPr>
          <a:xfrm>
            <a:off x="6192011" y="4271494"/>
            <a:ext cx="1101608" cy="12961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SSTable</a:t>
            </a:r>
            <a:endParaRPr lang="el-GR" dirty="0"/>
          </a:p>
        </p:txBody>
      </p:sp>
      <p:sp>
        <p:nvSpPr>
          <p:cNvPr id="7" name="Rounded Rectangle 6"/>
          <p:cNvSpPr/>
          <p:nvPr/>
        </p:nvSpPr>
        <p:spPr>
          <a:xfrm>
            <a:off x="1007974" y="3364192"/>
            <a:ext cx="1814413" cy="20738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Commit Log</a:t>
            </a:r>
            <a:endParaRPr lang="el-GR" dirty="0"/>
          </a:p>
        </p:txBody>
      </p:sp>
      <p:sp>
        <p:nvSpPr>
          <p:cNvPr id="8" name="Rounded Rectangle 7"/>
          <p:cNvSpPr/>
          <p:nvPr/>
        </p:nvSpPr>
        <p:spPr>
          <a:xfrm>
            <a:off x="3794394" y="2456890"/>
            <a:ext cx="2656819" cy="648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err="1" smtClean="0"/>
              <a:t>memtable</a:t>
            </a:r>
            <a:endParaRPr lang="el-GR" dirty="0"/>
          </a:p>
        </p:txBody>
      </p:sp>
      <p:sp>
        <p:nvSpPr>
          <p:cNvPr id="12" name="Rectangle 11"/>
          <p:cNvSpPr/>
          <p:nvPr/>
        </p:nvSpPr>
        <p:spPr>
          <a:xfrm>
            <a:off x="7358419" y="2456891"/>
            <a:ext cx="1296009" cy="324036"/>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lIns="82945" tIns="41473" rIns="82945" bIns="41473" rtlCol="0" anchor="ctr"/>
          <a:lstStyle/>
          <a:p>
            <a:pPr algn="ctr"/>
            <a:r>
              <a:rPr lang="en-US" dirty="0" smtClean="0"/>
              <a:t>read</a:t>
            </a:r>
            <a:endParaRPr lang="el-GR" dirty="0"/>
          </a:p>
        </p:txBody>
      </p:sp>
      <p:cxnSp>
        <p:nvCxnSpPr>
          <p:cNvPr id="17" name="Straight Arrow Connector 16"/>
          <p:cNvCxnSpPr>
            <a:stCxn id="12" idx="1"/>
            <a:endCxn id="8" idx="3"/>
          </p:cNvCxnSpPr>
          <p:nvPr/>
        </p:nvCxnSpPr>
        <p:spPr>
          <a:xfrm rot="10800000" flipV="1">
            <a:off x="6451213" y="2618908"/>
            <a:ext cx="907206" cy="1620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2" idx="2"/>
            <a:endCxn id="5" idx="0"/>
          </p:cNvCxnSpPr>
          <p:nvPr/>
        </p:nvCxnSpPr>
        <p:spPr>
          <a:xfrm rot="5400000">
            <a:off x="6013732" y="2278803"/>
            <a:ext cx="1490567" cy="24948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par>
                                <p:cTn id="13" presetID="3" presetClass="entr" presetSubtype="1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blinds(horizontal)">
                                      <p:cBhvr>
                                        <p:cTn id="1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Βελτιώσεις</a:t>
            </a:r>
            <a:endParaRPr lang="en-US" dirty="0"/>
          </a:p>
        </p:txBody>
      </p:sp>
      <p:sp>
        <p:nvSpPr>
          <p:cNvPr id="22530"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Locality groups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Με</a:t>
            </a:r>
            <a:r>
              <a:rPr lang="en-US" dirty="0"/>
              <a:t> </a:t>
            </a:r>
            <a:r>
              <a:rPr lang="en-US" dirty="0" err="1"/>
              <a:t>χρήση</a:t>
            </a:r>
            <a:r>
              <a:rPr lang="en-US" dirty="0"/>
              <a:t> </a:t>
            </a:r>
            <a:r>
              <a:rPr lang="en-US" dirty="0" err="1"/>
              <a:t>τους</a:t>
            </a:r>
            <a:r>
              <a:rPr lang="en-US" dirty="0"/>
              <a:t> </a:t>
            </a:r>
            <a:r>
              <a:rPr lang="en-US" dirty="0" err="1"/>
              <a:t>ομαδοποιούνται</a:t>
            </a:r>
            <a:r>
              <a:rPr lang="en-US" dirty="0"/>
              <a:t> </a:t>
            </a:r>
            <a:r>
              <a:rPr lang="en-US" dirty="0" err="1"/>
              <a:t>τα</a:t>
            </a:r>
            <a:r>
              <a:rPr lang="en-US" dirty="0"/>
              <a:t> column families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Ένα</a:t>
            </a:r>
            <a:r>
              <a:rPr lang="en-US" dirty="0"/>
              <a:t> </a:t>
            </a:r>
            <a:r>
              <a:rPr lang="en-US" dirty="0" err="1"/>
              <a:t>ξεχωριστό</a:t>
            </a:r>
            <a:r>
              <a:rPr lang="en-US" dirty="0"/>
              <a:t> </a:t>
            </a:r>
            <a:r>
              <a:rPr lang="en-US" dirty="0" err="1"/>
              <a:t>SSTable</a:t>
            </a:r>
            <a:r>
              <a:rPr lang="en-US" dirty="0"/>
              <a:t> </a:t>
            </a:r>
            <a:r>
              <a:rPr lang="en-US" dirty="0" err="1"/>
              <a:t>δημιουργειται</a:t>
            </a:r>
            <a:r>
              <a:rPr lang="en-US" dirty="0"/>
              <a:t> </a:t>
            </a:r>
            <a:r>
              <a:rPr lang="en-US" dirty="0" err="1"/>
              <a:t>για</a:t>
            </a:r>
            <a:r>
              <a:rPr lang="en-US" dirty="0"/>
              <a:t> </a:t>
            </a:r>
            <a:r>
              <a:rPr lang="en-US" dirty="0" err="1"/>
              <a:t>καθένα</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Διευκολύνουν</a:t>
            </a:r>
            <a:r>
              <a:rPr lang="en-US" dirty="0"/>
              <a:t> </a:t>
            </a:r>
            <a:r>
              <a:rPr lang="en-US" dirty="0" err="1"/>
              <a:t>την</a:t>
            </a:r>
            <a:r>
              <a:rPr lang="en-US" dirty="0"/>
              <a:t> </a:t>
            </a:r>
            <a:r>
              <a:rPr lang="en-US" dirty="0" err="1" smtClean="0"/>
              <a:t>διαχείρ</a:t>
            </a:r>
            <a:r>
              <a:rPr lang="el-GR" dirty="0" smtClean="0"/>
              <a:t>ι</a:t>
            </a:r>
            <a:r>
              <a:rPr lang="en-US" dirty="0" err="1" smtClean="0"/>
              <a:t>ση</a:t>
            </a:r>
            <a:r>
              <a:rPr lang="en-US" dirty="0" smtClean="0"/>
              <a:t> </a:t>
            </a:r>
            <a:r>
              <a:rPr lang="en-US" dirty="0" err="1"/>
              <a:t>των</a:t>
            </a:r>
            <a:r>
              <a:rPr lang="en-US" dirty="0"/>
              <a:t> </a:t>
            </a:r>
            <a:r>
              <a:rPr lang="en-US" dirty="0" err="1"/>
              <a:t>πινάκων</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Βελτιώσεις</a:t>
            </a:r>
            <a:endParaRPr lang="en-US" dirty="0"/>
          </a:p>
        </p:txBody>
      </p:sp>
      <p:sp>
        <p:nvSpPr>
          <p:cNvPr id="23554"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Συμπίεση</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Ο </a:t>
            </a:r>
            <a:r>
              <a:rPr lang="en-US" dirty="0" err="1"/>
              <a:t>χρήστης</a:t>
            </a:r>
            <a:r>
              <a:rPr lang="en-US" dirty="0"/>
              <a:t> </a:t>
            </a:r>
            <a:r>
              <a:rPr lang="en-US" dirty="0" err="1"/>
              <a:t>μπορεί</a:t>
            </a:r>
            <a:r>
              <a:rPr lang="en-US" dirty="0"/>
              <a:t> </a:t>
            </a:r>
            <a:r>
              <a:rPr lang="en-US" dirty="0" err="1"/>
              <a:t>να</a:t>
            </a:r>
            <a:r>
              <a:rPr lang="en-US" dirty="0"/>
              <a:t> </a:t>
            </a:r>
            <a:r>
              <a:rPr lang="en-US" dirty="0" err="1"/>
              <a:t>καθορίσει</a:t>
            </a:r>
            <a:r>
              <a:rPr lang="en-US" dirty="0"/>
              <a:t> </a:t>
            </a:r>
            <a:r>
              <a:rPr lang="en-US" dirty="0" err="1"/>
              <a:t>το</a:t>
            </a:r>
            <a:r>
              <a:rPr lang="en-US" dirty="0"/>
              <a:t> </a:t>
            </a:r>
            <a:r>
              <a:rPr lang="en-US" dirty="0" err="1"/>
              <a:t>επίπεδο</a:t>
            </a:r>
            <a:r>
              <a:rPr lang="en-US" dirty="0"/>
              <a:t> </a:t>
            </a:r>
            <a:r>
              <a:rPr lang="en-US" dirty="0" err="1"/>
              <a:t>της</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Εφαρμόζεται</a:t>
            </a:r>
            <a:r>
              <a:rPr lang="en-US" dirty="0"/>
              <a:t> </a:t>
            </a:r>
            <a:r>
              <a:rPr lang="en-US" dirty="0" err="1"/>
              <a:t>σε</a:t>
            </a:r>
            <a:r>
              <a:rPr lang="en-US" dirty="0"/>
              <a:t> </a:t>
            </a:r>
            <a:r>
              <a:rPr lang="en-US" dirty="0" err="1"/>
              <a:t>κάθε</a:t>
            </a:r>
            <a:r>
              <a:rPr lang="en-US" dirty="0"/>
              <a:t> </a:t>
            </a:r>
            <a:r>
              <a:rPr lang="en-US" dirty="0" err="1"/>
              <a:t>SSTable</a:t>
            </a:r>
            <a:r>
              <a:rPr lang="en-US" dirty="0"/>
              <a:t> block </a:t>
            </a:r>
            <a:r>
              <a:rPr lang="en-US" dirty="0" err="1" smtClean="0"/>
              <a:t>ξεχωριστά</a:t>
            </a:r>
            <a:endParaRPr lang="el-GR" dirty="0" smtClean="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Ταχύτητα εναντίον μεγάλης συμπίεσης (φτηνοί δίσκοι)</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Δεν</a:t>
            </a:r>
            <a:r>
              <a:rPr lang="en-US" dirty="0"/>
              <a:t> </a:t>
            </a:r>
            <a:r>
              <a:rPr lang="en-US" dirty="0" err="1"/>
              <a:t>απαιτείται</a:t>
            </a:r>
            <a:r>
              <a:rPr lang="en-US" dirty="0"/>
              <a:t> </a:t>
            </a:r>
            <a:r>
              <a:rPr lang="en-US" dirty="0" err="1"/>
              <a:t>αποσυμπίεση</a:t>
            </a:r>
            <a:r>
              <a:rPr lang="en-US" dirty="0"/>
              <a:t> </a:t>
            </a:r>
            <a:r>
              <a:rPr lang="en-US" dirty="0" err="1"/>
              <a:t>ολοκληρου</a:t>
            </a:r>
            <a:r>
              <a:rPr lang="en-US" dirty="0"/>
              <a:t> </a:t>
            </a:r>
            <a:r>
              <a:rPr lang="en-US" dirty="0" err="1"/>
              <a:t>του</a:t>
            </a:r>
            <a:r>
              <a:rPr lang="en-US" dirty="0"/>
              <a:t> </a:t>
            </a:r>
            <a:r>
              <a:rPr lang="en-US" dirty="0" err="1" smtClean="0"/>
              <a:t>αρχείου</a:t>
            </a:r>
            <a:endParaRPr lang="el-GR" dirty="0" smtClean="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Λόγοι 10/1 σε σχέση με τυπικό </a:t>
            </a:r>
            <a:r>
              <a:rPr lang="en-US" dirty="0" smtClean="0"/>
              <a:t>zip 3/1 </a:t>
            </a:r>
            <a:r>
              <a:rPr lang="el-GR" dirty="0" smtClean="0"/>
              <a:t>επειδή τα δεδομένα που είναι «κοντά» μοιάζουν μεταξύ τους.</a:t>
            </a:r>
            <a:endParaRPr lang="en-US" dirty="0" smtClean="0"/>
          </a:p>
          <a:p>
            <a:pPr marL="1057664"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Snappy, data block encoding</a:t>
            </a:r>
            <a:endParaRPr lang="en-US" dirty="0"/>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Βελτιώσεις</a:t>
            </a:r>
            <a:endParaRPr lang="en-US" dirty="0"/>
          </a:p>
        </p:txBody>
      </p:sp>
      <p:sp>
        <p:nvSpPr>
          <p:cNvPr id="24578" name="Rectangle 2"/>
          <p:cNvSpPr>
            <a:spLocks noGrp="1" noChangeArrowheads="1"/>
          </p:cNvSpPr>
          <p:nvPr>
            <p:ph idx="1"/>
          </p:nvPr>
        </p:nvSpPr>
        <p:spPr>
          <a:xfrm>
            <a:off x="456481" y="1604329"/>
            <a:ext cx="8228160" cy="4526396"/>
          </a:xfrm>
          <a:ln/>
        </p:spPr>
        <p:txBody>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Caching</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Πραγματοποιείται</a:t>
            </a:r>
            <a:r>
              <a:rPr lang="en-US" dirty="0"/>
              <a:t> </a:t>
            </a:r>
            <a:r>
              <a:rPr lang="en-US" dirty="0" err="1"/>
              <a:t>σε</a:t>
            </a:r>
            <a:r>
              <a:rPr lang="en-US" dirty="0"/>
              <a:t> </a:t>
            </a:r>
            <a:r>
              <a:rPr lang="en-US" dirty="0" err="1"/>
              <a:t>δύο</a:t>
            </a:r>
            <a:r>
              <a:rPr lang="en-US" dirty="0"/>
              <a:t> </a:t>
            </a:r>
            <a:r>
              <a:rPr lang="en-US" dirty="0" err="1"/>
              <a:t>επίπεδα</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Η Scan Cache </a:t>
            </a:r>
            <a:r>
              <a:rPr lang="en-US" dirty="0" err="1"/>
              <a:t>διατηρεί</a:t>
            </a:r>
            <a:r>
              <a:rPr lang="en-US" dirty="0"/>
              <a:t> </a:t>
            </a:r>
            <a:r>
              <a:rPr lang="en-US" dirty="0" err="1"/>
              <a:t>τα</a:t>
            </a:r>
            <a:r>
              <a:rPr lang="en-US" dirty="0"/>
              <a:t> </a:t>
            </a:r>
            <a:r>
              <a:rPr lang="en-US" dirty="0" err="1"/>
              <a:t>ζευγη</a:t>
            </a:r>
            <a:r>
              <a:rPr lang="en-US" dirty="0"/>
              <a:t> key-value(</a:t>
            </a:r>
            <a:r>
              <a:rPr lang="en-US" dirty="0" err="1"/>
              <a:t>υψηλό</a:t>
            </a:r>
            <a:r>
              <a:rPr lang="en-US" dirty="0"/>
              <a:t> </a:t>
            </a:r>
            <a:r>
              <a:rPr lang="en-US" dirty="0" err="1"/>
              <a:t>επίπεδο</a:t>
            </a:r>
            <a:r>
              <a:rPr lang="en-US" dirty="0"/>
              <a:t>)</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Η Block Cache </a:t>
            </a:r>
            <a:r>
              <a:rPr lang="en-US" dirty="0" err="1"/>
              <a:t>διατηρεί</a:t>
            </a:r>
            <a:r>
              <a:rPr lang="en-US" dirty="0"/>
              <a:t> </a:t>
            </a:r>
            <a:r>
              <a:rPr lang="en-US" dirty="0" err="1"/>
              <a:t>ολόκληρα</a:t>
            </a:r>
            <a:r>
              <a:rPr lang="en-US" dirty="0"/>
              <a:t> blocks </a:t>
            </a:r>
            <a:r>
              <a:rPr lang="en-US" dirty="0" err="1"/>
              <a:t>από</a:t>
            </a:r>
            <a:r>
              <a:rPr lang="en-US" dirty="0"/>
              <a:t> </a:t>
            </a:r>
            <a:r>
              <a:rPr lang="en-US" dirty="0" err="1"/>
              <a:t>το</a:t>
            </a:r>
            <a:r>
              <a:rPr lang="en-US" dirty="0"/>
              <a:t> </a:t>
            </a:r>
            <a:r>
              <a:rPr lang="en-US" dirty="0" err="1"/>
              <a:t>SSTable</a:t>
            </a:r>
            <a:r>
              <a:rPr lang="en-US" dirty="0"/>
              <a:t>(</a:t>
            </a:r>
            <a:r>
              <a:rPr lang="en-US" dirty="0" err="1"/>
              <a:t>χαμηλό</a:t>
            </a:r>
            <a:r>
              <a:rPr lang="en-US" dirty="0"/>
              <a:t> </a:t>
            </a:r>
            <a:r>
              <a:rPr lang="en-US" dirty="0" err="1"/>
              <a:t>επίπεδο</a:t>
            </a:r>
            <a:r>
              <a:rPr lang="en-US" dirty="0"/>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Βελτιώσεις</a:t>
            </a:r>
            <a:endParaRPr lang="en-US" dirty="0"/>
          </a:p>
        </p:txBody>
      </p:sp>
      <p:sp>
        <p:nvSpPr>
          <p:cNvPr id="25602" name="Rectangle 2"/>
          <p:cNvSpPr>
            <a:spLocks noGrp="1" noChangeArrowheads="1"/>
          </p:cNvSpPr>
          <p:nvPr>
            <p:ph idx="1"/>
          </p:nvPr>
        </p:nvSpPr>
        <p:spPr>
          <a:xfrm>
            <a:off x="456481" y="1604329"/>
            <a:ext cx="8228160" cy="4526396"/>
          </a:xfrm>
          <a:ln/>
        </p:spPr>
        <p:txBody>
          <a:bodyPr>
            <a:normAutofit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Bloom filters</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a:t>Ο </a:t>
            </a:r>
            <a:r>
              <a:rPr lang="en-US" dirty="0" err="1"/>
              <a:t>χρήστης</a:t>
            </a:r>
            <a:r>
              <a:rPr lang="en-US" dirty="0"/>
              <a:t> </a:t>
            </a:r>
            <a:r>
              <a:rPr lang="en-US" dirty="0" err="1"/>
              <a:t>καθορίζει</a:t>
            </a:r>
            <a:r>
              <a:rPr lang="en-US" dirty="0"/>
              <a:t> </a:t>
            </a:r>
            <a:r>
              <a:rPr lang="en-US" dirty="0" err="1"/>
              <a:t>αν</a:t>
            </a:r>
            <a:r>
              <a:rPr lang="en-US" dirty="0"/>
              <a:t> </a:t>
            </a:r>
            <a:r>
              <a:rPr lang="en-US" dirty="0" err="1"/>
              <a:t>θα</a:t>
            </a:r>
            <a:r>
              <a:rPr lang="en-US" dirty="0"/>
              <a:t> </a:t>
            </a:r>
            <a:r>
              <a:rPr lang="en-US" dirty="0" err="1"/>
              <a:t>χρησιμοποιηθούν</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Χρησιμοποιείται</a:t>
            </a:r>
            <a:r>
              <a:rPr lang="en-US" dirty="0"/>
              <a:t> </a:t>
            </a:r>
            <a:r>
              <a:rPr lang="en-US" dirty="0" err="1"/>
              <a:t>για</a:t>
            </a:r>
            <a:r>
              <a:rPr lang="en-US" dirty="0"/>
              <a:t> </a:t>
            </a:r>
            <a:r>
              <a:rPr lang="en-US" dirty="0" err="1"/>
              <a:t>να</a:t>
            </a:r>
            <a:r>
              <a:rPr lang="en-US" dirty="0"/>
              <a:t> </a:t>
            </a:r>
            <a:r>
              <a:rPr lang="en-US" dirty="0" err="1"/>
              <a:t>καθοριστεί</a:t>
            </a:r>
            <a:r>
              <a:rPr lang="en-US" dirty="0"/>
              <a:t> </a:t>
            </a:r>
            <a:r>
              <a:rPr lang="en-US" dirty="0" err="1"/>
              <a:t>αν</a:t>
            </a:r>
            <a:r>
              <a:rPr lang="en-US" dirty="0"/>
              <a:t> </a:t>
            </a:r>
            <a:r>
              <a:rPr lang="en-US" dirty="0" err="1"/>
              <a:t>κάποιο</a:t>
            </a:r>
            <a:r>
              <a:rPr lang="en-US" dirty="0"/>
              <a:t> </a:t>
            </a:r>
            <a:r>
              <a:rPr lang="en-US" dirty="0" err="1"/>
              <a:t>SSTable</a:t>
            </a:r>
            <a:r>
              <a:rPr lang="en-US" dirty="0"/>
              <a:t> </a:t>
            </a:r>
            <a:r>
              <a:rPr lang="en-US" dirty="0" err="1"/>
              <a:t>περιέχει</a:t>
            </a:r>
            <a:r>
              <a:rPr lang="en-US" dirty="0"/>
              <a:t> </a:t>
            </a:r>
            <a:r>
              <a:rPr lang="en-US" dirty="0" err="1"/>
              <a:t>δεδομένα</a:t>
            </a:r>
            <a:r>
              <a:rPr lang="en-US" dirty="0"/>
              <a:t> </a:t>
            </a:r>
            <a:r>
              <a:rPr lang="en-US" dirty="0" err="1"/>
              <a:t>από</a:t>
            </a:r>
            <a:r>
              <a:rPr lang="en-US" dirty="0"/>
              <a:t> </a:t>
            </a:r>
            <a:r>
              <a:rPr lang="en-US" dirty="0" err="1"/>
              <a:t>συγκεκριμένο</a:t>
            </a:r>
            <a:r>
              <a:rPr lang="en-US" dirty="0"/>
              <a:t> row </a:t>
            </a:r>
            <a:r>
              <a:rPr lang="en-US" dirty="0" err="1"/>
              <a:t>χωρίς</a:t>
            </a:r>
            <a:r>
              <a:rPr lang="en-US" dirty="0"/>
              <a:t> </a:t>
            </a:r>
            <a:r>
              <a:rPr lang="en-US" dirty="0" err="1"/>
              <a:t>να</a:t>
            </a:r>
            <a:r>
              <a:rPr lang="en-US" dirty="0"/>
              <a:t> </a:t>
            </a:r>
            <a:r>
              <a:rPr lang="en-US" dirty="0" err="1"/>
              <a:t>το</a:t>
            </a:r>
            <a:r>
              <a:rPr lang="en-US" dirty="0"/>
              <a:t> </a:t>
            </a:r>
            <a:r>
              <a:rPr lang="en-US" dirty="0" err="1" smtClean="0"/>
              <a:t>ανακτήσουμε</a:t>
            </a:r>
            <a:endParaRPr lang="en-US" dirty="0" smtClean="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Με λίγο αποθηκευτικό χώρο παραπάνω μπορούμε να αποκλείουμε αμέσως μεγάλο αριθμό </a:t>
            </a:r>
            <a:r>
              <a:rPr lang="en-US" dirty="0" err="1" smtClean="0"/>
              <a:t>sstables</a:t>
            </a:r>
            <a:r>
              <a:rPr lang="en-US" dirty="0" smtClean="0"/>
              <a:t>.</a:t>
            </a:r>
            <a:endParaRPr lang="el-GR" dirty="0" smtClean="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Πιθανά </a:t>
            </a:r>
            <a:r>
              <a:rPr lang="en-US" dirty="0" smtClean="0"/>
              <a:t>false positives:</a:t>
            </a:r>
            <a:r>
              <a:rPr lang="el-GR" dirty="0" smtClean="0"/>
              <a:t> Σε αυτή την περίπτωση απλά δεν θα βρει κάτι στο </a:t>
            </a:r>
            <a:r>
              <a:rPr lang="en-US" dirty="0" err="1" smtClean="0"/>
              <a:t>sstable</a:t>
            </a:r>
            <a:r>
              <a:rPr lang="en-US" dirty="0" smtClean="0"/>
              <a:t>.</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Ποτέ </a:t>
            </a:r>
            <a:r>
              <a:rPr lang="en-US" dirty="0" smtClean="0"/>
              <a:t>false negatives: </a:t>
            </a:r>
            <a:r>
              <a:rPr lang="el-GR" dirty="0" smtClean="0"/>
              <a:t>ότι δεν βρίσκει, σίγουρα δεν υπάρχει.</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Δημιουργούνται</a:t>
            </a:r>
            <a:r>
              <a:rPr lang="en-US" dirty="0"/>
              <a:t> </a:t>
            </a:r>
            <a:r>
              <a:rPr lang="en-US" dirty="0" err="1"/>
              <a:t>βάση</a:t>
            </a:r>
            <a:r>
              <a:rPr lang="en-US" dirty="0"/>
              <a:t> locality group</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 </a:t>
            </a:r>
            <a:r>
              <a:rPr lang="en-US" dirty="0" smtClean="0"/>
              <a:t>Bloom Filter</a:t>
            </a:r>
            <a:endParaRPr lang="el-GR" dirty="0"/>
          </a:p>
        </p:txBody>
      </p:sp>
      <p:pic>
        <p:nvPicPr>
          <p:cNvPr id="114690" name="Picture 2" descr="http://2jjotx2bi9081sh5rp48hcqe4oy.wpengine.netdna-cdn.com/files/2012/12/Bloom-Filter-Simple-howto.png"/>
          <p:cNvPicPr>
            <a:picLocks noChangeAspect="1" noChangeArrowheads="1"/>
          </p:cNvPicPr>
          <p:nvPr/>
        </p:nvPicPr>
        <p:blipFill>
          <a:blip r:embed="rId2" cstate="print"/>
          <a:srcRect/>
          <a:stretch>
            <a:fillRect/>
          </a:stretch>
        </p:blipFill>
        <p:spPr bwMode="auto">
          <a:xfrm>
            <a:off x="755576" y="2185863"/>
            <a:ext cx="6698913" cy="397944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Διεπαφή</a:t>
            </a:r>
            <a:r>
              <a:rPr lang="en-US" dirty="0" smtClean="0"/>
              <a:t> </a:t>
            </a:r>
            <a:r>
              <a:rPr lang="el-GR" dirty="0" smtClean="0"/>
              <a:t>συστήµατος αρχείων</a:t>
            </a:r>
            <a:endParaRPr lang="el-GR" dirty="0"/>
          </a:p>
        </p:txBody>
      </p:sp>
      <p:sp>
        <p:nvSpPr>
          <p:cNvPr id="3" name="Content Placeholder 2"/>
          <p:cNvSpPr>
            <a:spLocks noGrp="1"/>
          </p:cNvSpPr>
          <p:nvPr>
            <p:ph idx="1"/>
          </p:nvPr>
        </p:nvSpPr>
        <p:spPr/>
        <p:txBody>
          <a:bodyPr/>
          <a:lstStyle/>
          <a:p>
            <a:r>
              <a:rPr lang="en-US" dirty="0" smtClean="0"/>
              <a:t>create/delete</a:t>
            </a:r>
            <a:endParaRPr lang="el-GR" dirty="0" smtClean="0"/>
          </a:p>
          <a:p>
            <a:r>
              <a:rPr lang="en-US" dirty="0" smtClean="0"/>
              <a:t>open/close</a:t>
            </a:r>
            <a:endParaRPr lang="el-GR" dirty="0" smtClean="0"/>
          </a:p>
          <a:p>
            <a:r>
              <a:rPr lang="en-US" dirty="0" smtClean="0"/>
              <a:t>read/write</a:t>
            </a:r>
            <a:endParaRPr lang="el-GR" dirty="0" smtClean="0"/>
          </a:p>
          <a:p>
            <a:r>
              <a:rPr lang="en-US" dirty="0" smtClean="0"/>
              <a:t>Snapshot</a:t>
            </a:r>
            <a:endParaRPr lang="el-GR" dirty="0" smtClean="0"/>
          </a:p>
          <a:p>
            <a:r>
              <a:rPr lang="en-US" dirty="0" smtClean="0"/>
              <a:t>record append</a:t>
            </a:r>
            <a:endParaRPr lang="el-GR"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25760"/>
            <a:ext cx="8229600" cy="1143000"/>
          </a:xfrm>
        </p:spPr>
        <p:txBody>
          <a:bodyPr/>
          <a:lstStyle/>
          <a:p>
            <a:r>
              <a:rPr lang="el-GR" dirty="0" smtClean="0"/>
              <a:t>Παράδειγμα </a:t>
            </a:r>
            <a:r>
              <a:rPr lang="en-US" dirty="0" smtClean="0"/>
              <a:t>Bloom Filter</a:t>
            </a:r>
            <a:endParaRPr lang="el-GR" dirty="0"/>
          </a:p>
        </p:txBody>
      </p:sp>
      <p:pic>
        <p:nvPicPr>
          <p:cNvPr id="1026" name="Picture 2" descr="File:Bloom filter speed.svg"/>
          <p:cNvPicPr>
            <a:picLocks noChangeAspect="1" noChangeArrowheads="1"/>
          </p:cNvPicPr>
          <p:nvPr/>
        </p:nvPicPr>
        <p:blipFill>
          <a:blip r:embed="rId2" cstate="print"/>
          <a:srcRect/>
          <a:stretch>
            <a:fillRect/>
          </a:stretch>
        </p:blipFill>
        <p:spPr bwMode="auto">
          <a:xfrm>
            <a:off x="1547664" y="1388288"/>
            <a:ext cx="5904656" cy="5255217"/>
          </a:xfrm>
          <a:prstGeom prst="rect">
            <a:avLst/>
          </a:prstGeom>
          <a:noFill/>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456481" y="273629"/>
            <a:ext cx="8228160" cy="1144921"/>
          </a:xfrm>
          <a:ln/>
        </p:spPr>
        <p:txBody>
          <a:bodyPr tIns="35203"/>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Βελτιώσεις</a:t>
            </a:r>
            <a:endParaRPr lang="en-US" dirty="0"/>
          </a:p>
        </p:txBody>
      </p:sp>
      <p:sp>
        <p:nvSpPr>
          <p:cNvPr id="26626" name="Rectangle 2"/>
          <p:cNvSpPr>
            <a:spLocks noGrp="1" noChangeArrowheads="1"/>
          </p:cNvSpPr>
          <p:nvPr>
            <p:ph idx="1"/>
          </p:nvPr>
        </p:nvSpPr>
        <p:spPr>
          <a:xfrm>
            <a:off x="240456" y="1484784"/>
            <a:ext cx="8580016" cy="4849007"/>
          </a:xfrm>
          <a:ln/>
        </p:spPr>
        <p:txBody>
          <a:bodyPr>
            <a:normAutofit lnSpcReduction="10000"/>
          </a:bodyPr>
          <a:lstStyle/>
          <a:p>
            <a:pPr marL="391686"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Υλοποιήση</a:t>
            </a:r>
            <a:r>
              <a:rPr lang="en-US" dirty="0"/>
              <a:t> </a:t>
            </a:r>
            <a:r>
              <a:rPr lang="en-US" dirty="0" err="1"/>
              <a:t>του</a:t>
            </a:r>
            <a:r>
              <a:rPr lang="en-US" dirty="0"/>
              <a:t> commit log</a:t>
            </a:r>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Υπάρχει</a:t>
            </a:r>
            <a:r>
              <a:rPr lang="en-US" dirty="0"/>
              <a:t> </a:t>
            </a:r>
            <a:r>
              <a:rPr lang="en-US" dirty="0" err="1"/>
              <a:t>μόνο</a:t>
            </a:r>
            <a:r>
              <a:rPr lang="en-US" dirty="0"/>
              <a:t> </a:t>
            </a:r>
            <a:r>
              <a:rPr lang="en-US" dirty="0" err="1"/>
              <a:t>ένα</a:t>
            </a:r>
            <a:r>
              <a:rPr lang="en-US" dirty="0"/>
              <a:t> </a:t>
            </a:r>
            <a:r>
              <a:rPr lang="en-US" dirty="0" err="1"/>
              <a:t>ανά</a:t>
            </a:r>
            <a:r>
              <a:rPr lang="en-US" dirty="0"/>
              <a:t> tablet </a:t>
            </a:r>
            <a:r>
              <a:rPr lang="en-US" dirty="0" smtClean="0"/>
              <a:t>server </a:t>
            </a:r>
            <a:r>
              <a:rPr lang="el-GR" dirty="0" smtClean="0"/>
              <a:t>(και όχι ανά </a:t>
            </a:r>
            <a:r>
              <a:rPr lang="en-US" dirty="0" smtClean="0"/>
              <a:t>tablet)</a:t>
            </a:r>
          </a:p>
          <a:p>
            <a:pPr marL="1057664"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Αλλιώς θέλαμε πολλά ταυτόχρονα ανοιχτά αρχεία ανά </a:t>
            </a:r>
            <a:r>
              <a:rPr lang="en-US" dirty="0" smtClean="0"/>
              <a:t>server</a:t>
            </a:r>
            <a:endParaRPr lang="en-US" dirty="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a:t>Βελτιώνει</a:t>
            </a:r>
            <a:r>
              <a:rPr lang="en-US" dirty="0"/>
              <a:t> </a:t>
            </a:r>
            <a:r>
              <a:rPr lang="en-US" dirty="0" err="1"/>
              <a:t>την</a:t>
            </a:r>
            <a:r>
              <a:rPr lang="en-US" dirty="0"/>
              <a:t> </a:t>
            </a:r>
            <a:r>
              <a:rPr lang="en-US" dirty="0" err="1"/>
              <a:t>απόδοση</a:t>
            </a:r>
            <a:r>
              <a:rPr lang="en-US" dirty="0"/>
              <a:t>, </a:t>
            </a:r>
            <a:r>
              <a:rPr lang="en-US" dirty="0" err="1"/>
              <a:t>αλλά</a:t>
            </a:r>
            <a:r>
              <a:rPr lang="en-US" dirty="0"/>
              <a:t> </a:t>
            </a:r>
            <a:r>
              <a:rPr lang="en-US" dirty="0" err="1"/>
              <a:t>προκαλεί</a:t>
            </a:r>
            <a:r>
              <a:rPr lang="en-US" dirty="0"/>
              <a:t> </a:t>
            </a:r>
            <a:r>
              <a:rPr lang="en-US" dirty="0" err="1"/>
              <a:t>προβλήματα</a:t>
            </a:r>
            <a:r>
              <a:rPr lang="en-US" dirty="0"/>
              <a:t> </a:t>
            </a:r>
            <a:r>
              <a:rPr lang="en-US" dirty="0" err="1"/>
              <a:t>σε</a:t>
            </a:r>
            <a:r>
              <a:rPr lang="en-US" dirty="0"/>
              <a:t> </a:t>
            </a:r>
            <a:r>
              <a:rPr lang="en-US" dirty="0" err="1"/>
              <a:t>περίπτωση</a:t>
            </a:r>
            <a:r>
              <a:rPr lang="en-US" dirty="0"/>
              <a:t> </a:t>
            </a:r>
            <a:r>
              <a:rPr lang="en-US" dirty="0" err="1" smtClean="0"/>
              <a:t>σφάλματος</a:t>
            </a:r>
            <a:endParaRPr lang="en-US" dirty="0" smtClean="0"/>
          </a:p>
          <a:p>
            <a:pPr marL="1057664"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smtClean="0"/>
              <a:t>Tablets </a:t>
            </a:r>
            <a:r>
              <a:rPr lang="el-GR" dirty="0" smtClean="0"/>
              <a:t>γίνονται </a:t>
            </a:r>
            <a:r>
              <a:rPr lang="en-US" dirty="0" smtClean="0"/>
              <a:t>re-assign </a:t>
            </a:r>
            <a:r>
              <a:rPr lang="el-GR" dirty="0" smtClean="0"/>
              <a:t>σε πολλούς νέους </a:t>
            </a:r>
            <a:r>
              <a:rPr lang="en-US" dirty="0" smtClean="0"/>
              <a:t>servers</a:t>
            </a:r>
          </a:p>
          <a:p>
            <a:pPr marL="1057664"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Χρειάζονται όλοι να </a:t>
            </a:r>
            <a:r>
              <a:rPr lang="el-GR" dirty="0" err="1" smtClean="0"/>
              <a:t>σκανάρουν</a:t>
            </a:r>
            <a:r>
              <a:rPr lang="el-GR" dirty="0" smtClean="0"/>
              <a:t> όλο το </a:t>
            </a:r>
            <a:r>
              <a:rPr lang="en-US" dirty="0" smtClean="0"/>
              <a:t>log </a:t>
            </a:r>
            <a:r>
              <a:rPr lang="el-GR" dirty="0" smtClean="0"/>
              <a:t>για να βρουν τα </a:t>
            </a:r>
            <a:r>
              <a:rPr lang="en-US" dirty="0" smtClean="0"/>
              <a:t>tablets </a:t>
            </a:r>
            <a:r>
              <a:rPr lang="el-GR" dirty="0" smtClean="0"/>
              <a:t>που τους ενδιαφέρουν (για </a:t>
            </a:r>
            <a:r>
              <a:rPr lang="en-US" dirty="0" smtClean="0"/>
              <a:t>REDO/UNDO)</a:t>
            </a:r>
            <a:endParaRPr lang="el-GR" dirty="0" smtClean="0"/>
          </a:p>
          <a:p>
            <a:pPr marL="783372" lvl="1"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Ταξινόμηση</a:t>
            </a:r>
            <a:r>
              <a:rPr lang="en-US" dirty="0" smtClean="0"/>
              <a:t> </a:t>
            </a:r>
            <a:r>
              <a:rPr lang="en-US" dirty="0" err="1"/>
              <a:t>βάσει</a:t>
            </a:r>
            <a:r>
              <a:rPr lang="en-US" dirty="0"/>
              <a:t> </a:t>
            </a:r>
            <a:r>
              <a:rPr lang="en-US" dirty="0" err="1"/>
              <a:t>του</a:t>
            </a:r>
            <a:r>
              <a:rPr lang="en-US" dirty="0"/>
              <a:t> </a:t>
            </a:r>
            <a:r>
              <a:rPr lang="en-US" dirty="0" smtClean="0"/>
              <a:t>key</a:t>
            </a:r>
          </a:p>
          <a:p>
            <a:pPr marL="1057664"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l-GR" dirty="0" smtClean="0"/>
              <a:t>Σπάσιμο του </a:t>
            </a:r>
            <a:r>
              <a:rPr lang="en-US" dirty="0" smtClean="0"/>
              <a:t>commit log </a:t>
            </a:r>
            <a:r>
              <a:rPr lang="el-GR" dirty="0" smtClean="0"/>
              <a:t>σε 64ΜΒ </a:t>
            </a:r>
            <a:r>
              <a:rPr lang="en-US" dirty="0" smtClean="0"/>
              <a:t>chunks</a:t>
            </a:r>
            <a:r>
              <a:rPr lang="el-GR" dirty="0" smtClean="0"/>
              <a:t> για </a:t>
            </a:r>
            <a:r>
              <a:rPr lang="el-GR" dirty="0" err="1" smtClean="0"/>
              <a:t>παραλληλοποίηση</a:t>
            </a:r>
            <a:r>
              <a:rPr lang="en-US" dirty="0" smtClean="0"/>
              <a:t> </a:t>
            </a:r>
            <a:r>
              <a:rPr lang="el-GR" dirty="0" smtClean="0"/>
              <a:t>του </a:t>
            </a:r>
            <a:r>
              <a:rPr lang="en-US" dirty="0" smtClean="0"/>
              <a:t>sorting</a:t>
            </a:r>
          </a:p>
          <a:p>
            <a:pPr marL="1057663" lvl="2" indent="-293764">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dirty="0" err="1" smtClean="0"/>
              <a:t>Όλες</a:t>
            </a:r>
            <a:r>
              <a:rPr lang="en-US" dirty="0" smtClean="0"/>
              <a:t> </a:t>
            </a:r>
            <a:r>
              <a:rPr lang="en-US" dirty="0" err="1"/>
              <a:t>οι</a:t>
            </a:r>
            <a:r>
              <a:rPr lang="en-US" dirty="0"/>
              <a:t> α</a:t>
            </a:r>
            <a:r>
              <a:rPr lang="en-US" dirty="0" err="1"/>
              <a:t>λλ</a:t>
            </a:r>
            <a:r>
              <a:rPr lang="en-US" dirty="0"/>
              <a:t>αγές ενός </a:t>
            </a:r>
            <a:r>
              <a:rPr lang="en-US" dirty="0" smtClean="0"/>
              <a:t>tablet </a:t>
            </a:r>
            <a:r>
              <a:rPr lang="en-US" dirty="0"/>
              <a:t>βρίσκονται </a:t>
            </a:r>
            <a:r>
              <a:rPr lang="en-US" dirty="0" smtClean="0"/>
              <a:t>κοντά: </a:t>
            </a:r>
            <a:r>
              <a:rPr lang="el-GR" dirty="0" smtClean="0"/>
              <a:t>μόνο ένα </a:t>
            </a:r>
            <a:r>
              <a:rPr lang="en-US" dirty="0" smtClean="0"/>
              <a:t>disk seek </a:t>
            </a:r>
            <a:r>
              <a:rPr lang="el-GR" dirty="0" smtClean="0"/>
              <a:t>και </a:t>
            </a:r>
            <a:r>
              <a:rPr lang="en-US" dirty="0" smtClean="0"/>
              <a:t>seq. read </a:t>
            </a:r>
            <a:r>
              <a:rPr lang="el-GR" dirty="0" smtClean="0"/>
              <a:t>για </a:t>
            </a:r>
            <a:r>
              <a:rPr lang="en-US" dirty="0" smtClean="0"/>
              <a:t>recovery </a:t>
            </a:r>
            <a:r>
              <a:rPr lang="el-GR" dirty="0" smtClean="0"/>
              <a:t>ενός </a:t>
            </a:r>
            <a:r>
              <a:rPr lang="en-US" dirty="0" smtClean="0"/>
              <a:t>tablet</a:t>
            </a:r>
            <a:endParaRPr lang="en-U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HBase</a:t>
            </a:r>
            <a:endParaRPr lang="el-GR" dirty="0"/>
          </a:p>
        </p:txBody>
      </p:sp>
      <p:sp>
        <p:nvSpPr>
          <p:cNvPr id="3" name="Content Placeholder 2"/>
          <p:cNvSpPr>
            <a:spLocks noGrp="1"/>
          </p:cNvSpPr>
          <p:nvPr>
            <p:ph idx="1"/>
          </p:nvPr>
        </p:nvSpPr>
        <p:spPr/>
        <p:txBody>
          <a:bodyPr/>
          <a:lstStyle/>
          <a:p>
            <a:r>
              <a:rPr lang="el-GR" dirty="0" smtClean="0"/>
              <a:t>Κλώνος του </a:t>
            </a:r>
            <a:r>
              <a:rPr lang="en-US" dirty="0" err="1" smtClean="0"/>
              <a:t>Bigtable</a:t>
            </a:r>
            <a:endParaRPr lang="en-US" dirty="0" smtClean="0"/>
          </a:p>
          <a:p>
            <a:r>
              <a:rPr lang="el-GR" dirty="0" smtClean="0"/>
              <a:t>Ανοιχτού κώδικα</a:t>
            </a:r>
          </a:p>
          <a:p>
            <a:r>
              <a:rPr lang="en-US" dirty="0" smtClean="0"/>
              <a:t>Apache project</a:t>
            </a:r>
          </a:p>
          <a:p>
            <a:r>
              <a:rPr lang="el-GR" dirty="0" smtClean="0"/>
              <a:t>«Συνοδεύει» το </a:t>
            </a:r>
            <a:r>
              <a:rPr lang="en-US" dirty="0" err="1" smtClean="0"/>
              <a:t>Hadoop</a:t>
            </a:r>
            <a:endParaRPr lang="el-GR" dirty="0" smtClean="0"/>
          </a:p>
          <a:p>
            <a:pPr lvl="1"/>
            <a:r>
              <a:rPr lang="en-US" dirty="0" smtClean="0"/>
              <a:t>HDFS </a:t>
            </a:r>
            <a:r>
              <a:rPr lang="el-GR" dirty="0" smtClean="0"/>
              <a:t>αντί </a:t>
            </a:r>
            <a:r>
              <a:rPr lang="en-US" dirty="0" smtClean="0"/>
              <a:t>GFS</a:t>
            </a:r>
          </a:p>
          <a:p>
            <a:pPr lvl="1"/>
            <a:r>
              <a:rPr lang="el-GR" dirty="0" smtClean="0"/>
              <a:t>Μπορεί να χρησιμοποιηθεί από το </a:t>
            </a:r>
            <a:r>
              <a:rPr lang="en-US" dirty="0" err="1" smtClean="0"/>
              <a:t>Hadoop</a:t>
            </a:r>
            <a:r>
              <a:rPr lang="en-US" dirty="0" smtClean="0"/>
              <a:t> </a:t>
            </a:r>
            <a:r>
              <a:rPr lang="en-US" dirty="0" err="1" smtClean="0"/>
              <a:t>MapReduce</a:t>
            </a:r>
            <a:endParaRPr lang="en-US" dirty="0" smtClean="0"/>
          </a:p>
          <a:p>
            <a:r>
              <a:rPr lang="en-US" dirty="0" smtClean="0"/>
              <a:t>Java</a:t>
            </a:r>
            <a:endParaRPr lang="el-GR"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30296"/>
            <a:ext cx="8229600" cy="1012351"/>
          </a:xfrm>
        </p:spPr>
        <p:txBody>
          <a:bodyPr>
            <a:normAutofit/>
          </a:bodyPr>
          <a:lstStyle/>
          <a:p>
            <a:r>
              <a:rPr lang="el-GR" dirty="0" smtClean="0"/>
              <a:t>Αντιστοιχίες</a:t>
            </a:r>
            <a:endParaRPr lang="el-GR" dirty="0"/>
          </a:p>
        </p:txBody>
      </p:sp>
      <p:sp>
        <p:nvSpPr>
          <p:cNvPr id="4" name="3 - Θέση κειμένου"/>
          <p:cNvSpPr>
            <a:spLocks noGrp="1"/>
          </p:cNvSpPr>
          <p:nvPr>
            <p:ph type="body" idx="1"/>
          </p:nvPr>
        </p:nvSpPr>
        <p:spPr>
          <a:xfrm>
            <a:off x="457200" y="1210281"/>
            <a:ext cx="4040188" cy="659352"/>
          </a:xfrm>
        </p:spPr>
        <p:txBody>
          <a:bodyPr/>
          <a:lstStyle/>
          <a:p>
            <a:r>
              <a:rPr lang="en-US" dirty="0" err="1" smtClean="0"/>
              <a:t>BigTable</a:t>
            </a:r>
            <a:endParaRPr lang="el-GR" dirty="0"/>
          </a:p>
        </p:txBody>
      </p:sp>
      <p:sp>
        <p:nvSpPr>
          <p:cNvPr id="6" name="5 - Θέση κειμένου"/>
          <p:cNvSpPr>
            <a:spLocks noGrp="1"/>
          </p:cNvSpPr>
          <p:nvPr>
            <p:ph type="body" sz="half" idx="3"/>
          </p:nvPr>
        </p:nvSpPr>
        <p:spPr>
          <a:xfrm>
            <a:off x="4645025" y="1214789"/>
            <a:ext cx="4041775" cy="654843"/>
          </a:xfrm>
        </p:spPr>
        <p:txBody>
          <a:bodyPr/>
          <a:lstStyle/>
          <a:p>
            <a:r>
              <a:rPr lang="en-US" dirty="0" smtClean="0"/>
              <a:t>HBase</a:t>
            </a:r>
            <a:endParaRPr lang="el-GR" dirty="0"/>
          </a:p>
        </p:txBody>
      </p:sp>
      <p:sp>
        <p:nvSpPr>
          <p:cNvPr id="5" name="4 - Θέση περιεχομένου"/>
          <p:cNvSpPr>
            <a:spLocks noGrp="1"/>
          </p:cNvSpPr>
          <p:nvPr>
            <p:ph sz="quarter" idx="2"/>
          </p:nvPr>
        </p:nvSpPr>
        <p:spPr>
          <a:xfrm>
            <a:off x="457200" y="1869632"/>
            <a:ext cx="4040188" cy="4629612"/>
          </a:xfrm>
        </p:spPr>
        <p:txBody>
          <a:bodyPr/>
          <a:lstStyle/>
          <a:p>
            <a:r>
              <a:rPr lang="en-US" dirty="0" smtClean="0"/>
              <a:t>Master</a:t>
            </a:r>
          </a:p>
          <a:p>
            <a:r>
              <a:rPr lang="en-US" dirty="0" err="1" smtClean="0"/>
              <a:t>TabletServer</a:t>
            </a:r>
            <a:endParaRPr lang="en-US" dirty="0" smtClean="0"/>
          </a:p>
          <a:p>
            <a:r>
              <a:rPr lang="en-US" dirty="0" err="1" smtClean="0"/>
              <a:t>SSTable</a:t>
            </a:r>
            <a:endParaRPr lang="en-US" dirty="0" smtClean="0"/>
          </a:p>
          <a:p>
            <a:r>
              <a:rPr lang="en-US" dirty="0" smtClean="0"/>
              <a:t>Tablet</a:t>
            </a:r>
          </a:p>
          <a:p>
            <a:r>
              <a:rPr lang="en-US" dirty="0" smtClean="0"/>
              <a:t>Chubby</a:t>
            </a:r>
            <a:endParaRPr lang="el-GR" dirty="0" smtClean="0"/>
          </a:p>
          <a:p>
            <a:r>
              <a:rPr lang="en-US" dirty="0" smtClean="0"/>
              <a:t>GFS</a:t>
            </a:r>
            <a:endParaRPr lang="el-GR" dirty="0"/>
          </a:p>
        </p:txBody>
      </p:sp>
      <p:sp>
        <p:nvSpPr>
          <p:cNvPr id="7" name="6 - Θέση περιεχομένου"/>
          <p:cNvSpPr>
            <a:spLocks noGrp="1"/>
          </p:cNvSpPr>
          <p:nvPr>
            <p:ph sz="quarter" idx="4"/>
          </p:nvPr>
        </p:nvSpPr>
        <p:spPr>
          <a:xfrm>
            <a:off x="4645025" y="1869632"/>
            <a:ext cx="4041775" cy="4629612"/>
          </a:xfrm>
        </p:spPr>
        <p:txBody>
          <a:bodyPr/>
          <a:lstStyle/>
          <a:p>
            <a:r>
              <a:rPr lang="en-US" dirty="0" err="1" smtClean="0"/>
              <a:t>HMaster</a:t>
            </a:r>
            <a:endParaRPr lang="en-US" dirty="0" smtClean="0"/>
          </a:p>
          <a:p>
            <a:r>
              <a:rPr lang="en-US" dirty="0" smtClean="0"/>
              <a:t>Region Server</a:t>
            </a:r>
          </a:p>
          <a:p>
            <a:r>
              <a:rPr lang="en-US" dirty="0" err="1" smtClean="0"/>
              <a:t>Hfile</a:t>
            </a:r>
            <a:r>
              <a:rPr lang="en-US" dirty="0" smtClean="0"/>
              <a:t> (</a:t>
            </a:r>
            <a:r>
              <a:rPr lang="el-GR" dirty="0" smtClean="0"/>
              <a:t>περίπου)</a:t>
            </a:r>
            <a:endParaRPr lang="en-US" dirty="0" smtClean="0"/>
          </a:p>
          <a:p>
            <a:r>
              <a:rPr lang="en-US" dirty="0" err="1" smtClean="0"/>
              <a:t>TableRegion</a:t>
            </a:r>
            <a:endParaRPr lang="en-US" dirty="0" smtClean="0"/>
          </a:p>
          <a:p>
            <a:r>
              <a:rPr lang="en-US" dirty="0" smtClean="0"/>
              <a:t>Zookeeper</a:t>
            </a:r>
          </a:p>
          <a:p>
            <a:r>
              <a:rPr lang="en-US" dirty="0" smtClean="0"/>
              <a:t>HDFS</a:t>
            </a:r>
            <a:endParaRPr lang="el-GR" dirty="0"/>
          </a:p>
        </p:txBody>
      </p:sp>
      <p:sp>
        <p:nvSpPr>
          <p:cNvPr id="8" name="7 - TextBox"/>
          <p:cNvSpPr txBox="1"/>
          <p:nvPr/>
        </p:nvSpPr>
        <p:spPr>
          <a:xfrm>
            <a:off x="1763347" y="5584703"/>
            <a:ext cx="4376272" cy="422310"/>
          </a:xfrm>
          <a:prstGeom prst="rect">
            <a:avLst/>
          </a:prstGeom>
          <a:noFill/>
        </p:spPr>
        <p:txBody>
          <a:bodyPr wrap="square" lIns="82945" tIns="41473" rIns="82945" bIns="41473" rtlCol="0">
            <a:spAutoFit/>
          </a:bodyPr>
          <a:lstStyle/>
          <a:p>
            <a:r>
              <a:rPr lang="en-US" sz="2200" dirty="0" smtClean="0">
                <a:solidFill>
                  <a:schemeClr val="tx2"/>
                </a:solidFill>
                <a:hlinkClick r:id="rId2"/>
              </a:rPr>
              <a:t>HBase server running instance</a:t>
            </a:r>
            <a:endParaRPr lang="el-GR" sz="2200" dirty="0">
              <a:solidFill>
                <a:schemeClr val="tx2"/>
              </a:solidFill>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Content Placeholder 7"/>
          <p:cNvSpPr>
            <a:spLocks noGrp="1"/>
          </p:cNvSpPr>
          <p:nvPr>
            <p:ph idx="1"/>
          </p:nvPr>
        </p:nvSpPr>
        <p:spPr/>
        <p:txBody>
          <a:bodyPr/>
          <a:lstStyle/>
          <a:p>
            <a:endParaRPr lang="en-US"/>
          </a:p>
        </p:txBody>
      </p:sp>
    </p:spTree>
    <p:extLst>
      <p:ext uri="{BB962C8B-B14F-4D97-AF65-F5344CB8AC3E}">
        <p14:creationId xmlns:p14="http://schemas.microsoft.com/office/powerpoint/2010/main" val="6629521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Τίτλος"/>
          <p:cNvSpPr>
            <a:spLocks noGrp="1"/>
          </p:cNvSpPr>
          <p:nvPr>
            <p:ph type="title"/>
          </p:nvPr>
        </p:nvSpPr>
        <p:spPr>
          <a:xfrm>
            <a:off x="457200" y="2514600"/>
            <a:ext cx="8229600" cy="1143000"/>
          </a:xfrm>
        </p:spPr>
        <p:txBody>
          <a:bodyPr/>
          <a:lstStyle/>
          <a:p>
            <a:r>
              <a:rPr lang="el-GR" dirty="0" smtClean="0"/>
              <a:t>Ερωτήσεις?</a:t>
            </a:r>
            <a:endParaRPr lang="el-GR" dirty="0"/>
          </a:p>
        </p:txBody>
      </p:sp>
      <p:pic>
        <p:nvPicPr>
          <p:cNvPr id="2" name="Picture 2" descr="C:\Users\Ioannis Konstantinou\AppData\Local\Microsoft\Windows\Temporary Internet Files\Content.IE5\11CA9EE8\MP900401828[1].jpg"/>
          <p:cNvPicPr>
            <a:picLocks noGrp="1" noChangeAspect="1" noChangeArrowheads="1"/>
          </p:cNvPicPr>
          <p:nvPr>
            <p:ph idx="1"/>
          </p:nvPr>
        </p:nvPicPr>
        <p:blipFill>
          <a:blip r:embed="rId3" cstate="print"/>
          <a:srcRect/>
          <a:stretch>
            <a:fillRect/>
          </a:stretch>
        </p:blipFill>
        <p:spPr bwMode="auto">
          <a:xfrm>
            <a:off x="4978908" y="990600"/>
            <a:ext cx="3022092" cy="4530926"/>
          </a:xfrm>
          <a:prstGeom prst="rect">
            <a:avLst/>
          </a:prstGeom>
          <a:noFill/>
        </p:spPr>
      </p:pic>
    </p:spTree>
    <p:extLst>
      <p:ext uri="{BB962C8B-B14F-4D97-AF65-F5344CB8AC3E}">
        <p14:creationId xmlns:p14="http://schemas.microsoft.com/office/powerpoint/2010/main" val="2280343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Αρχιτεκτονική</a:t>
            </a:r>
            <a:endParaRPr lang="el-GR" dirty="0"/>
          </a:p>
        </p:txBody>
      </p:sp>
      <p:sp>
        <p:nvSpPr>
          <p:cNvPr id="3" name="Content Placeholder 2"/>
          <p:cNvSpPr>
            <a:spLocks noGrp="1"/>
          </p:cNvSpPr>
          <p:nvPr>
            <p:ph idx="1"/>
          </p:nvPr>
        </p:nvSpPr>
        <p:spPr/>
        <p:txBody>
          <a:bodyPr/>
          <a:lstStyle/>
          <a:p>
            <a:r>
              <a:rPr lang="el-GR" dirty="0"/>
              <a:t>Έ</a:t>
            </a:r>
            <a:r>
              <a:rPr lang="el-GR" dirty="0" smtClean="0"/>
              <a:t>νας </a:t>
            </a:r>
            <a:r>
              <a:rPr lang="en-US" dirty="0" smtClean="0"/>
              <a:t>master.</a:t>
            </a:r>
            <a:endParaRPr lang="el-GR" dirty="0" smtClean="0"/>
          </a:p>
          <a:p>
            <a:r>
              <a:rPr lang="el-GR" dirty="0" smtClean="0"/>
              <a:t>Πολλαπλοί </a:t>
            </a:r>
            <a:r>
              <a:rPr lang="en-US" dirty="0" err="1" smtClean="0"/>
              <a:t>chunkserver</a:t>
            </a:r>
            <a:r>
              <a:rPr lang="en-US" dirty="0" smtClean="0"/>
              <a:t>.</a:t>
            </a:r>
            <a:endParaRPr lang="el-GR" dirty="0" smtClean="0"/>
          </a:p>
          <a:p>
            <a:r>
              <a:rPr lang="el-GR" dirty="0" smtClean="0"/>
              <a:t>Πολλάπλοί </a:t>
            </a:r>
            <a:r>
              <a:rPr lang="en-US" dirty="0" smtClean="0"/>
              <a:t>clients.</a:t>
            </a:r>
            <a:endParaRPr lang="el-GR" dirty="0" smtClean="0"/>
          </a:p>
          <a:p>
            <a:r>
              <a:rPr lang="el-GR" dirty="0" smtClean="0"/>
              <a:t>Τα αρχεία χωρίζονται σε </a:t>
            </a:r>
            <a:r>
              <a:rPr lang="en-US" dirty="0" smtClean="0"/>
              <a:t>chunks </a:t>
            </a:r>
            <a:r>
              <a:rPr lang="el-GR" dirty="0" smtClean="0"/>
              <a:t>σταθερού µεγέθους.</a:t>
            </a:r>
          </a:p>
          <a:p>
            <a:r>
              <a:rPr lang="el-GR" dirty="0" smtClean="0"/>
              <a:t>Δεν πραγματοποιείται </a:t>
            </a:r>
            <a:r>
              <a:rPr lang="en-US" dirty="0" smtClean="0"/>
              <a:t>caching</a:t>
            </a:r>
            <a:r>
              <a:rPr lang="el-GR" dirty="0" smtClean="0"/>
              <a:t>.</a:t>
            </a:r>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Αρχιτεκτονική</a:t>
            </a:r>
            <a:endParaRPr lang="el-GR" dirty="0"/>
          </a:p>
        </p:txBody>
      </p:sp>
      <p:sp>
        <p:nvSpPr>
          <p:cNvPr id="4" name="Rounded Rectangle 3"/>
          <p:cNvSpPr/>
          <p:nvPr/>
        </p:nvSpPr>
        <p:spPr>
          <a:xfrm>
            <a:off x="928663" y="2571744"/>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Client</a:t>
            </a:r>
          </a:p>
        </p:txBody>
      </p:sp>
      <p:sp>
        <p:nvSpPr>
          <p:cNvPr id="6" name="Rounded Rectangle 5"/>
          <p:cNvSpPr/>
          <p:nvPr/>
        </p:nvSpPr>
        <p:spPr>
          <a:xfrm>
            <a:off x="1071538"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7" name="Rounded Rectangle 6"/>
          <p:cNvSpPr/>
          <p:nvPr/>
        </p:nvSpPr>
        <p:spPr>
          <a:xfrm>
            <a:off x="3286117"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8" name="Rounded Rectangle 7"/>
          <p:cNvSpPr/>
          <p:nvPr/>
        </p:nvSpPr>
        <p:spPr>
          <a:xfrm>
            <a:off x="5500694" y="4786322"/>
            <a:ext cx="1857388" cy="642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err="1" smtClean="0"/>
              <a:t>Chunkserver</a:t>
            </a:r>
            <a:endParaRPr lang="en-US" dirty="0" smtClean="0"/>
          </a:p>
        </p:txBody>
      </p:sp>
      <p:sp>
        <p:nvSpPr>
          <p:cNvPr id="9" name="Rounded Rectangle 8"/>
          <p:cNvSpPr/>
          <p:nvPr/>
        </p:nvSpPr>
        <p:spPr>
          <a:xfrm>
            <a:off x="4357686" y="2143116"/>
            <a:ext cx="3571900" cy="15001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91430" tIns="45715" rIns="91430" bIns="45715" rtlCol="0" anchor="ctr"/>
          <a:lstStyle/>
          <a:p>
            <a:pPr algn="ctr"/>
            <a:r>
              <a:rPr lang="en-US" dirty="0" smtClean="0"/>
              <a:t>Master</a:t>
            </a:r>
            <a:endParaRPr lang="el-GR" dirty="0"/>
          </a:p>
        </p:txBody>
      </p:sp>
      <p:cxnSp>
        <p:nvCxnSpPr>
          <p:cNvPr id="11" name="Elbow Connector 10"/>
          <p:cNvCxnSpPr>
            <a:stCxn id="9" idx="2"/>
            <a:endCxn id="8" idx="0"/>
          </p:cNvCxnSpPr>
          <p:nvPr/>
        </p:nvCxnSpPr>
        <p:spPr>
          <a:xfrm rot="16200000" flipH="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9" idx="2"/>
            <a:endCxn id="7" idx="0"/>
          </p:cNvCxnSpPr>
          <p:nvPr/>
        </p:nvCxnSpPr>
        <p:spPr>
          <a:xfrm rot="5400000">
            <a:off x="4607719" y="3250406"/>
            <a:ext cx="1143008" cy="1928826"/>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9" idx="2"/>
            <a:endCxn id="6" idx="0"/>
          </p:cNvCxnSpPr>
          <p:nvPr/>
        </p:nvCxnSpPr>
        <p:spPr>
          <a:xfrm rot="5400000">
            <a:off x="3500430" y="2143117"/>
            <a:ext cx="1143008" cy="414340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8" idx="0"/>
            <a:endCxn id="9" idx="2"/>
          </p:cNvCxnSpPr>
          <p:nvPr/>
        </p:nvCxnSpPr>
        <p:spPr>
          <a:xfrm rot="16200000" flipV="1">
            <a:off x="5715008" y="4071942"/>
            <a:ext cx="1143008" cy="28575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 idx="3"/>
            <a:endCxn id="9" idx="1"/>
          </p:cNvCxnSpPr>
          <p:nvPr/>
        </p:nvCxnSpPr>
        <p:spPr>
          <a:xfrm>
            <a:off x="2786050" y="2893215"/>
            <a:ext cx="1571636"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6" idx="0"/>
            <a:endCxn id="4" idx="2"/>
          </p:cNvCxnSpPr>
          <p:nvPr/>
        </p:nvCxnSpPr>
        <p:spPr>
          <a:xfrm rot="16200000" flipV="1">
            <a:off x="1142976" y="3929066"/>
            <a:ext cx="1571636" cy="142876"/>
          </a:xfrm>
          <a:prstGeom prst="straightConnector1">
            <a:avLst/>
          </a:prstGeom>
          <a:ln>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7" idx="0"/>
            <a:endCxn id="4" idx="2"/>
          </p:cNvCxnSpPr>
          <p:nvPr/>
        </p:nvCxnSpPr>
        <p:spPr>
          <a:xfrm rot="16200000" flipV="1">
            <a:off x="2250265" y="2821777"/>
            <a:ext cx="1571636" cy="2357454"/>
          </a:xfrm>
          <a:prstGeom prst="straightConnector1">
            <a:avLst/>
          </a:prstGeom>
          <a:ln>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8" idx="0"/>
            <a:endCxn id="4" idx="2"/>
          </p:cNvCxnSpPr>
          <p:nvPr/>
        </p:nvCxnSpPr>
        <p:spPr>
          <a:xfrm rot="16200000" flipV="1">
            <a:off x="3357554" y="1714488"/>
            <a:ext cx="1571636" cy="4572032"/>
          </a:xfrm>
          <a:prstGeom prst="straightConnector1">
            <a:avLst/>
          </a:prstGeom>
          <a:ln>
            <a:prstDash val="dash"/>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962</TotalTime>
  <Words>2754</Words>
  <Application>Microsoft Office PowerPoint</Application>
  <PresentationFormat>On-screen Show (4:3)</PresentationFormat>
  <Paragraphs>557</Paragraphs>
  <Slides>75</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75</vt:i4>
      </vt:variant>
    </vt:vector>
  </HeadingPairs>
  <TitlesOfParts>
    <vt:vector size="81" baseType="lpstr">
      <vt:lpstr>Calibri</vt:lpstr>
      <vt:lpstr>Constantia</vt:lpstr>
      <vt:lpstr>新細明體</vt:lpstr>
      <vt:lpstr>Wingdings</vt:lpstr>
      <vt:lpstr>Wingdings 2</vt:lpstr>
      <vt:lpstr>Flow</vt:lpstr>
      <vt:lpstr>Προχωρημένα Θέματα Βάσεων Δεδομένων</vt:lpstr>
      <vt:lpstr>Περιεχόμενα</vt:lpstr>
      <vt:lpstr>Γενικά</vt:lpstr>
      <vt:lpstr>Γενικά</vt:lpstr>
      <vt:lpstr>GFS: Google File System</vt:lpstr>
      <vt:lpstr>Παραδοχές</vt:lpstr>
      <vt:lpstr>Διεπαφή συστήµατος αρχείων</vt:lpstr>
      <vt:lpstr>Αρχιτεκτονική</vt:lpstr>
      <vt:lpstr>Αρχιτεκτονική</vt:lpstr>
      <vt:lpstr>Μέγεθος chunk</vt:lpstr>
      <vt:lpstr>Master</vt:lpstr>
      <vt:lpstr>Συνέπεια</vt:lpstr>
      <vt:lpstr>Lease, mutation και ροή δεδοµένων</vt:lpstr>
      <vt:lpstr>PowerPoint Presentation</vt:lpstr>
      <vt:lpstr>Lease, mutation και ροή δεδοµένων (Αποθήκευση)</vt:lpstr>
      <vt:lpstr>Lease, mutation και ροή δεδοµένων (Ανάγνωση)</vt:lpstr>
      <vt:lpstr>Διαχείριση namespace και locking</vt:lpstr>
      <vt:lpstr>Τοποθέτηση αντιγράφων</vt:lpstr>
      <vt:lpstr>Ισορροπία δεσµευµένων πόρων</vt:lpstr>
      <vt:lpstr>Garbage collection</vt:lpstr>
      <vt:lpstr>Stale replica detection</vt:lpstr>
      <vt:lpstr>Υψηλή διαθεσιµότητα</vt:lpstr>
      <vt:lpstr>Ακεραιότητα δεδοµένων</vt:lpstr>
      <vt:lpstr>Hadoop HDFS</vt:lpstr>
      <vt:lpstr>Πλεονεκτήματα του Hadoop HDFS</vt:lpstr>
      <vt:lpstr>Βασικές αρχές του HDFS</vt:lpstr>
      <vt:lpstr>Η αρχιτεκτονική του HDFS</vt:lpstr>
      <vt:lpstr>NameNode - DataNode</vt:lpstr>
      <vt:lpstr>Εγγραφή – Ανάγνωση στο HDFS</vt:lpstr>
      <vt:lpstr>Write Data Pipelining</vt:lpstr>
      <vt:lpstr>NameΝode αντίγραφα Blocks</vt:lpstr>
      <vt:lpstr>Replication</vt:lpstr>
      <vt:lpstr>Η ορθότητα των δεδομένων</vt:lpstr>
      <vt:lpstr>Βλάβη στον NameNode</vt:lpstr>
      <vt:lpstr>Rebalancer</vt:lpstr>
      <vt:lpstr>Τι δεν κάνει το HDFS</vt:lpstr>
      <vt:lpstr>BigTable</vt:lpstr>
      <vt:lpstr>Χαρακτηριστικά</vt:lpstr>
      <vt:lpstr>Μοντέλο δεδομένων</vt:lpstr>
      <vt:lpstr>Γραμμές (rows)</vt:lpstr>
      <vt:lpstr>Στήλες (columns)</vt:lpstr>
      <vt:lpstr>Χρονοσφραγίδες (timestamps)</vt:lpstr>
      <vt:lpstr>Παράδειγμα</vt:lpstr>
      <vt:lpstr>API 1/2</vt:lpstr>
      <vt:lpstr>API 2/2</vt:lpstr>
      <vt:lpstr>Αρχιτεκτονική</vt:lpstr>
      <vt:lpstr>Tablets</vt:lpstr>
      <vt:lpstr>Αρχιτεκτονική</vt:lpstr>
      <vt:lpstr>Master</vt:lpstr>
      <vt:lpstr>Tablet server</vt:lpstr>
      <vt:lpstr>SSTable</vt:lpstr>
      <vt:lpstr>Chubby</vt:lpstr>
      <vt:lpstr>Οργάνωση των tablets</vt:lpstr>
      <vt:lpstr>Οργάνωση των tablets</vt:lpstr>
      <vt:lpstr>Ανάθεση των tablets</vt:lpstr>
      <vt:lpstr>Ξεκίνημα Master</vt:lpstr>
      <vt:lpstr>Μοίρασμα των tablets</vt:lpstr>
      <vt:lpstr>Εξυπηρέτηση αιτήσεων</vt:lpstr>
      <vt:lpstr>Εγγραφή δεδομένων</vt:lpstr>
      <vt:lpstr>Εγγραφή δεδομένων</vt:lpstr>
      <vt:lpstr>Συμπύκνωση (compaction)</vt:lpstr>
      <vt:lpstr>Συμπύκνωση</vt:lpstr>
      <vt:lpstr>Ανάγνωση δεδομένων</vt:lpstr>
      <vt:lpstr>Ανάγνωση δεδομένων</vt:lpstr>
      <vt:lpstr>Βελτιώσεις</vt:lpstr>
      <vt:lpstr>Βελτιώσεις</vt:lpstr>
      <vt:lpstr>Βελτιώσεις</vt:lpstr>
      <vt:lpstr>Βελτιώσεις</vt:lpstr>
      <vt:lpstr>Παράδειγμα Bloom Filter</vt:lpstr>
      <vt:lpstr>Παράδειγμα Bloom Filter</vt:lpstr>
      <vt:lpstr>Βελτιώσεις</vt:lpstr>
      <vt:lpstr>HBase</vt:lpstr>
      <vt:lpstr>Αντιστοιχίες</vt:lpstr>
      <vt:lpstr>PowerPoint Presentation</vt:lpstr>
      <vt:lpstr>Ερωτήσεις?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george</dc:creator>
  <cp:lastModifiedBy>Ioannis Konstantinou</cp:lastModifiedBy>
  <cp:revision>96</cp:revision>
  <dcterms:created xsi:type="dcterms:W3CDTF">2011-03-01T18:10:46Z</dcterms:created>
  <dcterms:modified xsi:type="dcterms:W3CDTF">2016-01-14T10:07:12Z</dcterms:modified>
</cp:coreProperties>
</file>